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 id="2147483756" r:id="rId2"/>
  </p:sldMasterIdLst>
  <p:notesMasterIdLst>
    <p:notesMasterId r:id="rId20"/>
  </p:notesMasterIdLst>
  <p:sldIdLst>
    <p:sldId id="385" r:id="rId3"/>
    <p:sldId id="338" r:id="rId4"/>
    <p:sldId id="332" r:id="rId5"/>
    <p:sldId id="342" r:id="rId6"/>
    <p:sldId id="352" r:id="rId7"/>
    <p:sldId id="334" r:id="rId8"/>
    <p:sldId id="335" r:id="rId9"/>
    <p:sldId id="343" r:id="rId10"/>
    <p:sldId id="336" r:id="rId11"/>
    <p:sldId id="345" r:id="rId12"/>
    <p:sldId id="341" r:id="rId13"/>
    <p:sldId id="346" r:id="rId14"/>
    <p:sldId id="347" r:id="rId15"/>
    <p:sldId id="348" r:id="rId16"/>
    <p:sldId id="349" r:id="rId17"/>
    <p:sldId id="386" r:id="rId18"/>
    <p:sldId id="388" r:id="rId19"/>
  </p:sldIdLst>
  <p:sldSz cx="12192000" cy="6858000"/>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8" autoAdjust="0"/>
    <p:restoredTop sz="94660"/>
  </p:normalViewPr>
  <p:slideViewPr>
    <p:cSldViewPr snapToGrid="0">
      <p:cViewPr varScale="1">
        <p:scale>
          <a:sx n="65" d="100"/>
          <a:sy n="65" d="100"/>
        </p:scale>
        <p:origin x="72"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542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95428"/>
          </a:xfrm>
          <a:prstGeom prst="rect">
            <a:avLst/>
          </a:prstGeom>
        </p:spPr>
        <p:txBody>
          <a:bodyPr vert="horz" lIns="91440" tIns="45720" rIns="91440" bIns="45720" rtlCol="0"/>
          <a:lstStyle>
            <a:lvl1pPr algn="r">
              <a:defRPr sz="1200"/>
            </a:lvl1pPr>
          </a:lstStyle>
          <a:p>
            <a:fld id="{323DFF16-5B1A-4FB9-829A-2DE11E54C8E8}" type="datetimeFigureOut">
              <a:rPr kumimoji="1" lang="ja-JP" altLang="en-US" smtClean="0"/>
              <a:t>2021/12/6</a:t>
            </a:fld>
            <a:endParaRPr kumimoji="1" lang="ja-JP" altLang="en-US"/>
          </a:p>
        </p:txBody>
      </p:sp>
      <p:sp>
        <p:nvSpPr>
          <p:cNvPr id="4" name="スライド イメージ プレースホルダー 3"/>
          <p:cNvSpPr>
            <a:spLocks noGrp="1" noRot="1" noChangeAspect="1"/>
          </p:cNvSpPr>
          <p:nvPr>
            <p:ph type="sldImg" idx="2"/>
          </p:nvPr>
        </p:nvSpPr>
        <p:spPr>
          <a:xfrm>
            <a:off x="466725" y="1233488"/>
            <a:ext cx="5924550" cy="3333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8825"/>
            <a:ext cx="2971800" cy="49542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9378825"/>
            <a:ext cx="2971800" cy="495427"/>
          </a:xfrm>
          <a:prstGeom prst="rect">
            <a:avLst/>
          </a:prstGeom>
        </p:spPr>
        <p:txBody>
          <a:bodyPr vert="horz" lIns="91440" tIns="45720" rIns="91440" bIns="45720" rtlCol="0" anchor="b"/>
          <a:lstStyle>
            <a:lvl1pPr algn="r">
              <a:defRPr sz="1200"/>
            </a:lvl1pPr>
          </a:lstStyle>
          <a:p>
            <a:fld id="{21D57DE0-9401-4FD1-B51C-C7E35B7C3C9C}" type="slidenum">
              <a:rPr kumimoji="1" lang="ja-JP" altLang="en-US" smtClean="0"/>
              <a:t>‹#›</a:t>
            </a:fld>
            <a:endParaRPr kumimoji="1" lang="ja-JP" altLang="en-US"/>
          </a:p>
        </p:txBody>
      </p:sp>
    </p:spTree>
    <p:extLst>
      <p:ext uri="{BB962C8B-B14F-4D97-AF65-F5344CB8AC3E}">
        <p14:creationId xmlns:p14="http://schemas.microsoft.com/office/powerpoint/2010/main" val="36914792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85715" indent="-185715">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ABAD03-5BEB-49DD-9148-0F0245C0EE9E}" type="slidenum">
              <a:rPr kumimoji="1" lang="ja-JP" altLang="en-US"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21880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89B8686-99F5-4308-80FE-3D09C3013C98}" type="datetime1">
              <a:rPr kumimoji="1" lang="ja-JP" altLang="en-US" smtClean="0"/>
              <a:t>2021/12/6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1148493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D1AE6D-F62C-401A-8BBD-3997F368BAFB}" type="datetime1">
              <a:rPr kumimoji="1" lang="ja-JP" altLang="en-US" smtClean="0"/>
              <a:t>2021/12/6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1678122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F70911-D000-4919-A430-500BE9D11077}" type="datetime1">
              <a:rPr kumimoji="1" lang="ja-JP" altLang="en-US" smtClean="0"/>
              <a:t>2021/12/6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3933079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AD725B2-43F0-4AD2-BA0D-2B3CA50B58FC}" type="datetime1">
              <a:rPr kumimoji="1" lang="ja-JP" altLang="en-US" smtClean="0"/>
              <a:t>2021/12/6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2257741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BB62B82-110A-46CF-B426-11EAB466E73F}" type="datetime1">
              <a:rPr kumimoji="1" lang="ja-JP" altLang="en-US" smtClean="0"/>
              <a:t>2021/12/6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24325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A1BDBAA-7026-4C2C-A913-C48E8C38EF8F}" type="datetime1">
              <a:rPr kumimoji="1" lang="ja-JP" altLang="en-US" smtClean="0"/>
              <a:t>2021/12/6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2924922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7EA60-05D3-4256-BAB3-0C637BBE93FF}" type="datetime1">
              <a:rPr kumimoji="1" lang="ja-JP" altLang="en-US" smtClean="0"/>
              <a:t>2021/12/6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3699419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3745BDA-1266-4F24-A333-7EDA4E825980}" type="datetime1">
              <a:rPr kumimoji="1" lang="ja-JP" altLang="en-US" smtClean="0"/>
              <a:t>2021/12/6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1452931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C2B52B2-0140-4AE8-8D8D-9ED2B2B3CB70}" type="datetime1">
              <a:rPr kumimoji="1" lang="ja-JP" altLang="en-US" smtClean="0"/>
              <a:t>2021/12/6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693543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07D1868-D6B8-40C7-91B3-E340B64E0CEA}" type="datetime1">
              <a:rPr kumimoji="1" lang="ja-JP" altLang="en-US" smtClean="0"/>
              <a:t>2021/12/6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1651698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13C0DC6-1D88-4659-8C1B-9BB3D3448037}" type="datetime1">
              <a:rPr kumimoji="1" lang="ja-JP" altLang="en-US" smtClean="0"/>
              <a:t>2021/12/6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2759895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C15107-26BA-4D97-B052-D32BFE059BC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C8C5E82-882B-4DB3-81A6-E8C185A67C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29C555E-393F-42A1-86BA-506496C413E7}"/>
              </a:ext>
            </a:extLst>
          </p:cNvPr>
          <p:cNvSpPr>
            <a:spLocks noGrp="1"/>
          </p:cNvSpPr>
          <p:nvPr>
            <p:ph type="dt" sz="half" idx="10"/>
          </p:nvPr>
        </p:nvSpPr>
        <p:spPr/>
        <p:txBody>
          <a:bodyPr/>
          <a:lstStyle/>
          <a:p>
            <a:fld id="{32CA057B-10E4-4AA7-91B4-34C299F1352C}" type="datetime1">
              <a:rPr kumimoji="1" lang="ja-JP" altLang="en-US" smtClean="0"/>
              <a:t>2021/12/6</a:t>
            </a:fld>
            <a:endParaRPr kumimoji="1" lang="ja-JP" altLang="en-US"/>
          </a:p>
        </p:txBody>
      </p:sp>
      <p:sp>
        <p:nvSpPr>
          <p:cNvPr id="5" name="フッター プレースホルダー 4">
            <a:extLst>
              <a:ext uri="{FF2B5EF4-FFF2-40B4-BE49-F238E27FC236}">
                <a16:creationId xmlns:a16="http://schemas.microsoft.com/office/drawing/2014/main" id="{FB9CA26E-DABC-424B-922C-A4EF66D279D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E528E1-28CC-4D4F-882F-3B99EE2B8FA0}"/>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3489341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769E38-3A2D-4A00-8DFC-641D4478DCA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06B468-FEAB-44AE-8FD3-E2AFF0CDE7B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6DBE06C-7BF2-4323-B5CA-D7F05C2F9FD1}"/>
              </a:ext>
            </a:extLst>
          </p:cNvPr>
          <p:cNvSpPr>
            <a:spLocks noGrp="1"/>
          </p:cNvSpPr>
          <p:nvPr>
            <p:ph type="dt" sz="half" idx="10"/>
          </p:nvPr>
        </p:nvSpPr>
        <p:spPr/>
        <p:txBody>
          <a:bodyPr/>
          <a:lstStyle/>
          <a:p>
            <a:fld id="{C09FAF38-6709-45F1-9D78-BC7A8514F028}" type="datetime1">
              <a:rPr kumimoji="1" lang="ja-JP" altLang="en-US" smtClean="0"/>
              <a:t>2021/12/6</a:t>
            </a:fld>
            <a:endParaRPr kumimoji="1" lang="ja-JP" altLang="en-US"/>
          </a:p>
        </p:txBody>
      </p:sp>
      <p:sp>
        <p:nvSpPr>
          <p:cNvPr id="5" name="フッター プレースホルダー 4">
            <a:extLst>
              <a:ext uri="{FF2B5EF4-FFF2-40B4-BE49-F238E27FC236}">
                <a16:creationId xmlns:a16="http://schemas.microsoft.com/office/drawing/2014/main" id="{218B0B20-5DD3-4C61-88AE-0E9359ACE61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2FC50F7-5B1D-4CA1-8FC5-328804540E58}"/>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3095807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BD83AB-3FD5-4529-9587-6E78CE7EADF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8A09A8-EA12-4C7A-A42D-3AF4408B2E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F5FDD67-9CE0-4A3F-8B35-9159A86FF7C3}"/>
              </a:ext>
            </a:extLst>
          </p:cNvPr>
          <p:cNvSpPr>
            <a:spLocks noGrp="1"/>
          </p:cNvSpPr>
          <p:nvPr>
            <p:ph type="dt" sz="half" idx="10"/>
          </p:nvPr>
        </p:nvSpPr>
        <p:spPr/>
        <p:txBody>
          <a:bodyPr/>
          <a:lstStyle/>
          <a:p>
            <a:fld id="{55251445-2F1E-4453-8761-1223C29A6F6F}" type="datetime1">
              <a:rPr kumimoji="1" lang="ja-JP" altLang="en-US" smtClean="0"/>
              <a:t>2021/12/6</a:t>
            </a:fld>
            <a:endParaRPr kumimoji="1" lang="ja-JP" altLang="en-US"/>
          </a:p>
        </p:txBody>
      </p:sp>
      <p:sp>
        <p:nvSpPr>
          <p:cNvPr id="5" name="フッター プレースホルダー 4">
            <a:extLst>
              <a:ext uri="{FF2B5EF4-FFF2-40B4-BE49-F238E27FC236}">
                <a16:creationId xmlns:a16="http://schemas.microsoft.com/office/drawing/2014/main" id="{08B064BF-08FF-4968-A7E0-36616C9B28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323BCF1-A19C-443A-8615-06B3CAFB2CEB}"/>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783435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E6B7BD-1C7B-4DC4-B5CF-43BC9B0B74B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FC308FF-2E5E-40F4-AAE6-1362EA2BA69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C37E445-2DAD-4D6A-93D9-CD6544A696D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22B61A1-A429-4E0C-8771-E58939A77FB3}"/>
              </a:ext>
            </a:extLst>
          </p:cNvPr>
          <p:cNvSpPr>
            <a:spLocks noGrp="1"/>
          </p:cNvSpPr>
          <p:nvPr>
            <p:ph type="dt" sz="half" idx="10"/>
          </p:nvPr>
        </p:nvSpPr>
        <p:spPr/>
        <p:txBody>
          <a:bodyPr/>
          <a:lstStyle/>
          <a:p>
            <a:fld id="{C3C5499C-E5C1-42C8-A845-AB460B518D17}" type="datetime1">
              <a:rPr kumimoji="1" lang="ja-JP" altLang="en-US" smtClean="0"/>
              <a:t>2021/12/6</a:t>
            </a:fld>
            <a:endParaRPr kumimoji="1" lang="ja-JP" altLang="en-US"/>
          </a:p>
        </p:txBody>
      </p:sp>
      <p:sp>
        <p:nvSpPr>
          <p:cNvPr id="6" name="フッター プレースホルダー 5">
            <a:extLst>
              <a:ext uri="{FF2B5EF4-FFF2-40B4-BE49-F238E27FC236}">
                <a16:creationId xmlns:a16="http://schemas.microsoft.com/office/drawing/2014/main" id="{5580CD68-7D8E-4D5A-A2B5-BEF63D4F24D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4D0D8E0-384B-4360-8AA2-DDDFE023AEB7}"/>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2627131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05CA55-A792-4C00-A26D-778883B78DA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A22E112-72FC-4DF9-94FE-084CB19973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A6B13CC-D6CC-4BE9-9EC1-C079C5B0280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4219087-A361-4255-AA42-C2053AC7C4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C2A5000-861C-42DD-B217-A7024FC9C66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A6AAE98-9307-4D03-A7AD-2F505E4E0F55}"/>
              </a:ext>
            </a:extLst>
          </p:cNvPr>
          <p:cNvSpPr>
            <a:spLocks noGrp="1"/>
          </p:cNvSpPr>
          <p:nvPr>
            <p:ph type="dt" sz="half" idx="10"/>
          </p:nvPr>
        </p:nvSpPr>
        <p:spPr/>
        <p:txBody>
          <a:bodyPr/>
          <a:lstStyle/>
          <a:p>
            <a:fld id="{75F49CE3-CC81-4234-8E4B-BD8DD2847075}" type="datetime1">
              <a:rPr kumimoji="1" lang="ja-JP" altLang="en-US" smtClean="0"/>
              <a:t>2021/12/6</a:t>
            </a:fld>
            <a:endParaRPr kumimoji="1" lang="ja-JP" altLang="en-US"/>
          </a:p>
        </p:txBody>
      </p:sp>
      <p:sp>
        <p:nvSpPr>
          <p:cNvPr id="8" name="フッター プレースホルダー 7">
            <a:extLst>
              <a:ext uri="{FF2B5EF4-FFF2-40B4-BE49-F238E27FC236}">
                <a16:creationId xmlns:a16="http://schemas.microsoft.com/office/drawing/2014/main" id="{251B32A6-4152-4779-95FD-EB4427D31AE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F97679E-ACF9-42A5-9293-2A3BE287D12F}"/>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3252862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5CDF38-5655-42B8-B5D3-D07C118AF5D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E000D72-5E52-40F4-B38B-E0F1EEB60678}"/>
              </a:ext>
            </a:extLst>
          </p:cNvPr>
          <p:cNvSpPr>
            <a:spLocks noGrp="1"/>
          </p:cNvSpPr>
          <p:nvPr>
            <p:ph type="dt" sz="half" idx="10"/>
          </p:nvPr>
        </p:nvSpPr>
        <p:spPr/>
        <p:txBody>
          <a:bodyPr/>
          <a:lstStyle/>
          <a:p>
            <a:fld id="{86DF840E-59AB-4D4C-B3B1-08C680094EC1}" type="datetime1">
              <a:rPr kumimoji="1" lang="ja-JP" altLang="en-US" smtClean="0"/>
              <a:t>2021/12/6</a:t>
            </a:fld>
            <a:endParaRPr kumimoji="1" lang="ja-JP" altLang="en-US"/>
          </a:p>
        </p:txBody>
      </p:sp>
      <p:sp>
        <p:nvSpPr>
          <p:cNvPr id="4" name="フッター プレースホルダー 3">
            <a:extLst>
              <a:ext uri="{FF2B5EF4-FFF2-40B4-BE49-F238E27FC236}">
                <a16:creationId xmlns:a16="http://schemas.microsoft.com/office/drawing/2014/main" id="{8AEF5754-1C8D-4607-A44F-DCE0347FBE3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CA1274E-E6F2-4FCE-ACB4-DC427E952D36}"/>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4272031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F74E734-88C7-4B8E-8378-1407D14CFD51}"/>
              </a:ext>
            </a:extLst>
          </p:cNvPr>
          <p:cNvSpPr>
            <a:spLocks noGrp="1"/>
          </p:cNvSpPr>
          <p:nvPr>
            <p:ph type="dt" sz="half" idx="10"/>
          </p:nvPr>
        </p:nvSpPr>
        <p:spPr/>
        <p:txBody>
          <a:bodyPr/>
          <a:lstStyle/>
          <a:p>
            <a:fld id="{B31F6BC0-6D71-4BAB-A298-FD2DFD4DE5D0}" type="datetime1">
              <a:rPr kumimoji="1" lang="ja-JP" altLang="en-US" smtClean="0"/>
              <a:t>2021/12/6</a:t>
            </a:fld>
            <a:endParaRPr kumimoji="1" lang="ja-JP" altLang="en-US"/>
          </a:p>
        </p:txBody>
      </p:sp>
      <p:sp>
        <p:nvSpPr>
          <p:cNvPr id="3" name="フッター プレースホルダー 2">
            <a:extLst>
              <a:ext uri="{FF2B5EF4-FFF2-40B4-BE49-F238E27FC236}">
                <a16:creationId xmlns:a16="http://schemas.microsoft.com/office/drawing/2014/main" id="{3B7C05D8-02A8-493E-9F95-0B11054BDAC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69AF547-D0E1-4CE0-94CB-C17DA35CF88B}"/>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306933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C4FD1B-2E08-40CD-87F3-17B5AC4F6B5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4EF9E07-EBEF-4890-A11D-13CFC5D8FA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390F266-747E-4151-9D98-654659B38E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6761198-7A45-4663-9140-FFCA6148F8E8}"/>
              </a:ext>
            </a:extLst>
          </p:cNvPr>
          <p:cNvSpPr>
            <a:spLocks noGrp="1"/>
          </p:cNvSpPr>
          <p:nvPr>
            <p:ph type="dt" sz="half" idx="10"/>
          </p:nvPr>
        </p:nvSpPr>
        <p:spPr/>
        <p:txBody>
          <a:bodyPr/>
          <a:lstStyle/>
          <a:p>
            <a:fld id="{F47742E1-D7F3-4414-AFFC-ED527E83F749}" type="datetime1">
              <a:rPr kumimoji="1" lang="ja-JP" altLang="en-US" smtClean="0"/>
              <a:t>2021/12/6</a:t>
            </a:fld>
            <a:endParaRPr kumimoji="1" lang="ja-JP" altLang="en-US"/>
          </a:p>
        </p:txBody>
      </p:sp>
      <p:sp>
        <p:nvSpPr>
          <p:cNvPr id="6" name="フッター プレースホルダー 5">
            <a:extLst>
              <a:ext uri="{FF2B5EF4-FFF2-40B4-BE49-F238E27FC236}">
                <a16:creationId xmlns:a16="http://schemas.microsoft.com/office/drawing/2014/main" id="{0607ADD5-4530-4099-9910-ABE8CE6CA1E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4A85F7F-6A14-4586-9E2D-17CB1EA1542D}"/>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874784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FE76B1-6DE3-435F-9D4F-757E7694B8C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8848E07-35EB-41C5-A391-695ACFF0B8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5B65244-F45D-42BA-9DDB-512FC0F42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412E8B7-2A16-4507-9D30-DE65BFEDCE5A}"/>
              </a:ext>
            </a:extLst>
          </p:cNvPr>
          <p:cNvSpPr>
            <a:spLocks noGrp="1"/>
          </p:cNvSpPr>
          <p:nvPr>
            <p:ph type="dt" sz="half" idx="10"/>
          </p:nvPr>
        </p:nvSpPr>
        <p:spPr/>
        <p:txBody>
          <a:bodyPr/>
          <a:lstStyle/>
          <a:p>
            <a:fld id="{78A00167-F3ED-481E-BC40-1050DD37A91C}" type="datetime1">
              <a:rPr kumimoji="1" lang="ja-JP" altLang="en-US" smtClean="0"/>
              <a:t>2021/12/6</a:t>
            </a:fld>
            <a:endParaRPr kumimoji="1" lang="ja-JP" altLang="en-US"/>
          </a:p>
        </p:txBody>
      </p:sp>
      <p:sp>
        <p:nvSpPr>
          <p:cNvPr id="6" name="フッター プレースホルダー 5">
            <a:extLst>
              <a:ext uri="{FF2B5EF4-FFF2-40B4-BE49-F238E27FC236}">
                <a16:creationId xmlns:a16="http://schemas.microsoft.com/office/drawing/2014/main" id="{1B3A4985-BEF5-45B1-99EF-A7555C219ED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AAE8BC6-E422-44E2-9575-5C70F05B82EA}"/>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2141923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2296C7-4758-48CC-9135-A8E284D2942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1015517-42B1-4FC9-8730-E677C585A3C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79ECA3F-AF77-44A6-B6BB-16430CD3B615}"/>
              </a:ext>
            </a:extLst>
          </p:cNvPr>
          <p:cNvSpPr>
            <a:spLocks noGrp="1"/>
          </p:cNvSpPr>
          <p:nvPr>
            <p:ph type="dt" sz="half" idx="10"/>
          </p:nvPr>
        </p:nvSpPr>
        <p:spPr/>
        <p:txBody>
          <a:bodyPr/>
          <a:lstStyle/>
          <a:p>
            <a:fld id="{3CCFA976-6ABE-4FB9-9FB6-12DD9CE81FCE}" type="datetime1">
              <a:rPr kumimoji="1" lang="ja-JP" altLang="en-US" smtClean="0"/>
              <a:t>2021/12/6</a:t>
            </a:fld>
            <a:endParaRPr kumimoji="1" lang="ja-JP" altLang="en-US"/>
          </a:p>
        </p:txBody>
      </p:sp>
      <p:sp>
        <p:nvSpPr>
          <p:cNvPr id="5" name="フッター プレースホルダー 4">
            <a:extLst>
              <a:ext uri="{FF2B5EF4-FFF2-40B4-BE49-F238E27FC236}">
                <a16:creationId xmlns:a16="http://schemas.microsoft.com/office/drawing/2014/main" id="{14A4AAFB-3E57-4FF0-92D5-42F4093723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A3D80B-C105-4950-8BA2-963F9E6E2549}"/>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501229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315A031-E981-4824-962B-1F62D1CD462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064AE50-15A3-4A0F-AF0B-132E33EF91F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79D885-4CF6-456C-96E7-6FFF5601ECB5}"/>
              </a:ext>
            </a:extLst>
          </p:cNvPr>
          <p:cNvSpPr>
            <a:spLocks noGrp="1"/>
          </p:cNvSpPr>
          <p:nvPr>
            <p:ph type="dt" sz="half" idx="10"/>
          </p:nvPr>
        </p:nvSpPr>
        <p:spPr/>
        <p:txBody>
          <a:bodyPr/>
          <a:lstStyle/>
          <a:p>
            <a:fld id="{68C1CC10-6546-483F-8580-CAD5428D2D55}" type="datetime1">
              <a:rPr kumimoji="1" lang="ja-JP" altLang="en-US" smtClean="0"/>
              <a:t>2021/12/6</a:t>
            </a:fld>
            <a:endParaRPr kumimoji="1" lang="ja-JP" altLang="en-US"/>
          </a:p>
        </p:txBody>
      </p:sp>
      <p:sp>
        <p:nvSpPr>
          <p:cNvPr id="5" name="フッター プレースホルダー 4">
            <a:extLst>
              <a:ext uri="{FF2B5EF4-FFF2-40B4-BE49-F238E27FC236}">
                <a16:creationId xmlns:a16="http://schemas.microsoft.com/office/drawing/2014/main" id="{6FE2EFC5-B0DF-4C2E-BDF2-BBA4039B00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5642DE3-FC91-4E99-9434-7D32504DDD64}"/>
              </a:ext>
            </a:extLst>
          </p:cNvPr>
          <p:cNvSpPr>
            <a:spLocks noGrp="1"/>
          </p:cNvSpPr>
          <p:nvPr>
            <p:ph type="sldNum" sz="quarter" idx="12"/>
          </p:nvPr>
        </p:nvSpPr>
        <p:spPr/>
        <p:txBody>
          <a:body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2964333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2E923-CEB4-45B3-BD0C-9A8294D09825}" type="datetime1">
              <a:rPr kumimoji="1" lang="ja-JP" altLang="en-US" smtClean="0"/>
              <a:t>2021/12/6</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52DE31-64EA-4D51-89FE-06EF74E1FACA}" type="slidenum">
              <a:rPr kumimoji="1" lang="ja-JP" altLang="en-US" smtClean="0"/>
              <a:t>‹#›</a:t>
            </a:fld>
            <a:endParaRPr kumimoji="1" lang="ja-JP" altLang="en-US"/>
          </a:p>
        </p:txBody>
      </p:sp>
    </p:spTree>
    <p:extLst>
      <p:ext uri="{BB962C8B-B14F-4D97-AF65-F5344CB8AC3E}">
        <p14:creationId xmlns:p14="http://schemas.microsoft.com/office/powerpoint/2010/main" val="19119186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275F8A2-07AD-4012-992A-47DCCE0A3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B69B679-1BAB-4C11-97CB-C4BC652B32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58AC273-9D40-4170-BFFF-7082C172B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E0D12-0FCC-4C89-9C81-8CCA04DB67E4}" type="datetime1">
              <a:rPr kumimoji="1" lang="ja-JP" altLang="en-US" smtClean="0"/>
              <a:t>2021/12/6</a:t>
            </a:fld>
            <a:endParaRPr kumimoji="1" lang="ja-JP" altLang="en-US"/>
          </a:p>
        </p:txBody>
      </p:sp>
      <p:sp>
        <p:nvSpPr>
          <p:cNvPr id="5" name="フッター プレースホルダー 4">
            <a:extLst>
              <a:ext uri="{FF2B5EF4-FFF2-40B4-BE49-F238E27FC236}">
                <a16:creationId xmlns:a16="http://schemas.microsoft.com/office/drawing/2014/main" id="{7FD9E3D5-49C7-4B5A-B1CF-E35E7277ED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BB21806-4943-4F9C-ABF3-56BA14061B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3D51D-E1A6-4DE1-B02A-8AE1581E221B}" type="slidenum">
              <a:rPr kumimoji="1" lang="ja-JP" altLang="en-US" smtClean="0"/>
              <a:t>‹#›</a:t>
            </a:fld>
            <a:endParaRPr kumimoji="1" lang="ja-JP" altLang="en-US"/>
          </a:p>
        </p:txBody>
      </p:sp>
    </p:spTree>
    <p:extLst>
      <p:ext uri="{BB962C8B-B14F-4D97-AF65-F5344CB8AC3E}">
        <p14:creationId xmlns:p14="http://schemas.microsoft.com/office/powerpoint/2010/main" val="71613863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3.wdp"/><Relationship Id="rId18" Type="http://schemas.openxmlformats.org/officeDocument/2006/relationships/image" Target="../media/image10.jpeg"/><Relationship Id="rId3" Type="http://schemas.openxmlformats.org/officeDocument/2006/relationships/notesSlide" Target="../notesSlides/notesSlide1.xml"/><Relationship Id="rId7" Type="http://schemas.openxmlformats.org/officeDocument/2006/relationships/image" Target="../media/image3.jpg"/><Relationship Id="rId12" Type="http://schemas.openxmlformats.org/officeDocument/2006/relationships/image" Target="../media/image7.png"/><Relationship Id="rId17" Type="http://schemas.microsoft.com/office/2007/relationships/hdphoto" Target="../media/hdphoto5.wdp"/><Relationship Id="rId2" Type="http://schemas.openxmlformats.org/officeDocument/2006/relationships/slideLayout" Target="../slideLayouts/slideLayout18.xml"/><Relationship Id="rId16" Type="http://schemas.openxmlformats.org/officeDocument/2006/relationships/image" Target="../media/image9.png"/><Relationship Id="rId1" Type="http://schemas.openxmlformats.org/officeDocument/2006/relationships/tags" Target="../tags/tag1.xml"/><Relationship Id="rId6" Type="http://schemas.openxmlformats.org/officeDocument/2006/relationships/image" Target="../media/image2.jpeg"/><Relationship Id="rId11" Type="http://schemas.openxmlformats.org/officeDocument/2006/relationships/image" Target="../media/image6.jpeg"/><Relationship Id="rId5" Type="http://schemas.microsoft.com/office/2007/relationships/hdphoto" Target="../media/hdphoto1.wdp"/><Relationship Id="rId15" Type="http://schemas.microsoft.com/office/2007/relationships/hdphoto" Target="../media/hdphoto4.wdp"/><Relationship Id="rId10" Type="http://schemas.openxmlformats.org/officeDocument/2006/relationships/image" Target="../media/image5.emf"/><Relationship Id="rId4" Type="http://schemas.openxmlformats.org/officeDocument/2006/relationships/image" Target="../media/image1.png"/><Relationship Id="rId9" Type="http://schemas.microsoft.com/office/2007/relationships/hdphoto" Target="../media/hdphoto2.wdp"/><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arc.niigata-u.ac.jp/news/1250/"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hyperlink" Target="mailto:yin.meilian@human.niigata-u.ac.jp" TargetMode="External"/><Relationship Id="rId7" Type="http://schemas.openxmlformats.org/officeDocument/2006/relationships/hyperlink" Target="https://www.econ.niigata-u.ac.jp/topics/files/elfinder/keizai2022.pdf" TargetMode="External"/><Relationship Id="rId2" Type="http://schemas.openxmlformats.org/officeDocument/2006/relationships/hyperlink" Target="mailto:bamba@econ.niigata-u.ac.jp" TargetMode="External"/><Relationship Id="rId1" Type="http://schemas.openxmlformats.org/officeDocument/2006/relationships/slideLayout" Target="../slideLayouts/slideLayout2.xml"/><Relationship Id="rId6" Type="http://schemas.openxmlformats.org/officeDocument/2006/relationships/hyperlink" Target="https://www.econ.niigata-u.ac.jp/" TargetMode="External"/><Relationship Id="rId5" Type="http://schemas.openxmlformats.org/officeDocument/2006/relationships/hyperlink" Target="https://www.niigata-u.ac.jp/" TargetMode="External"/><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938E108F-A02E-4B47-B283-95B6CA84249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341632" y="1390688"/>
            <a:ext cx="2830990" cy="2038312"/>
          </a:xfrm>
          <a:prstGeom prst="rect">
            <a:avLst/>
          </a:prstGeom>
        </p:spPr>
      </p:pic>
      <p:pic>
        <p:nvPicPr>
          <p:cNvPr id="40" name="図 39">
            <a:extLst>
              <a:ext uri="{FF2B5EF4-FFF2-40B4-BE49-F238E27FC236}">
                <a16:creationId xmlns:a16="http://schemas.microsoft.com/office/drawing/2014/main" id="{20EA423B-BE63-410A-A490-227B3099CA6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685140" y="1382053"/>
            <a:ext cx="2230929" cy="1674115"/>
          </a:xfrm>
          <a:prstGeom prst="rect">
            <a:avLst/>
          </a:prstGeom>
        </p:spPr>
      </p:pic>
      <p:pic>
        <p:nvPicPr>
          <p:cNvPr id="20" name="図 19">
            <a:extLst>
              <a:ext uri="{FF2B5EF4-FFF2-40B4-BE49-F238E27FC236}">
                <a16:creationId xmlns:a16="http://schemas.microsoft.com/office/drawing/2014/main" id="{43FDD056-E6F7-4DB4-961C-7EEF205B072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207200" y="2936532"/>
            <a:ext cx="3953545" cy="2965159"/>
          </a:xfrm>
          <a:prstGeom prst="rect">
            <a:avLst/>
          </a:prstGeom>
        </p:spPr>
      </p:pic>
      <p:sp>
        <p:nvSpPr>
          <p:cNvPr id="21" name="テキスト ボックス 20">
            <a:extLst>
              <a:ext uri="{FF2B5EF4-FFF2-40B4-BE49-F238E27FC236}">
                <a16:creationId xmlns:a16="http://schemas.microsoft.com/office/drawing/2014/main" id="{31DD7F7E-8652-470D-BA4C-44B5940B66E4}"/>
              </a:ext>
            </a:extLst>
          </p:cNvPr>
          <p:cNvSpPr txBox="1"/>
          <p:nvPr/>
        </p:nvSpPr>
        <p:spPr>
          <a:xfrm>
            <a:off x="221681" y="312424"/>
            <a:ext cx="1016156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1" dirty="0">
                <a:solidFill>
                  <a:srgbClr val="0070C0"/>
                </a:solidFill>
                <a:latin typeface="游ゴシック" panose="020F0502020204030204"/>
                <a:ea typeface="游ゴシック" panose="020B0400000000000000" pitchFamily="50" charset="-128"/>
              </a:rPr>
              <a:t>東国大学校－新潟大学ダブルディグリー・プログラム紹介</a:t>
            </a:r>
            <a:endParaRPr kumimoji="1" lang="ja-JP" altLang="en-US" sz="2800" b="1" i="0" u="none" strike="noStrike" kern="1200" cap="none" spc="0" normalizeH="0" baseline="0" noProof="0" dirty="0">
              <a:ln>
                <a:noFill/>
              </a:ln>
              <a:solidFill>
                <a:srgbClr val="0070C0"/>
              </a:solidFill>
              <a:effectLst/>
              <a:uLnTx/>
              <a:uFillTx/>
              <a:latin typeface="游ゴシック" panose="020F0502020204030204"/>
              <a:ea typeface="游ゴシック" panose="020B0400000000000000" pitchFamily="50" charset="-128"/>
              <a:cs typeface="+mn-cs"/>
            </a:endParaRPr>
          </a:p>
        </p:txBody>
      </p:sp>
      <p:sp>
        <p:nvSpPr>
          <p:cNvPr id="35" name="テキスト ボックス 34">
            <a:extLst>
              <a:ext uri="{FF2B5EF4-FFF2-40B4-BE49-F238E27FC236}">
                <a16:creationId xmlns:a16="http://schemas.microsoft.com/office/drawing/2014/main" id="{9F84008C-5C27-416C-A949-3A5A09A779C4}"/>
              </a:ext>
            </a:extLst>
          </p:cNvPr>
          <p:cNvSpPr txBox="1"/>
          <p:nvPr/>
        </p:nvSpPr>
        <p:spPr>
          <a:xfrm>
            <a:off x="2467287" y="4294947"/>
            <a:ext cx="14670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学際日本</a:t>
            </a:r>
            <a:endParaRPr kumimoji="1" lang="en-US" altLang="ja-JP" sz="2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プログラム</a:t>
            </a:r>
          </a:p>
        </p:txBody>
      </p:sp>
      <p:sp>
        <p:nvSpPr>
          <p:cNvPr id="31" name="正方形/長方形 30">
            <a:extLst>
              <a:ext uri="{FF2B5EF4-FFF2-40B4-BE49-F238E27FC236}">
                <a16:creationId xmlns:a16="http://schemas.microsoft.com/office/drawing/2014/main" id="{901709DC-408C-4F9A-85EE-9E76336AA283}"/>
              </a:ext>
            </a:extLst>
          </p:cNvPr>
          <p:cNvSpPr/>
          <p:nvPr/>
        </p:nvSpPr>
        <p:spPr>
          <a:xfrm>
            <a:off x="510479" y="5177958"/>
            <a:ext cx="215956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学びの領域を</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人文科学にも広げ、</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情報発信力・</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国際的視野の習得</a:t>
            </a:r>
          </a:p>
        </p:txBody>
      </p:sp>
      <p:sp>
        <p:nvSpPr>
          <p:cNvPr id="33" name="正方形/長方形 32">
            <a:extLst>
              <a:ext uri="{FF2B5EF4-FFF2-40B4-BE49-F238E27FC236}">
                <a16:creationId xmlns:a16="http://schemas.microsoft.com/office/drawing/2014/main" id="{01898AA2-84EB-4DDB-98EE-817BD51CD4AD}"/>
              </a:ext>
            </a:extLst>
          </p:cNvPr>
          <p:cNvSpPr/>
          <p:nvPr/>
        </p:nvSpPr>
        <p:spPr>
          <a:xfrm>
            <a:off x="1522828" y="2737568"/>
            <a:ext cx="3319103"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政治・経済から</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思想やアニメまで</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日本社会・文化の</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問題が学びの対象</a:t>
            </a:r>
          </a:p>
        </p:txBody>
      </p:sp>
      <p:sp>
        <p:nvSpPr>
          <p:cNvPr id="51" name="テキスト ボックス 50">
            <a:extLst>
              <a:ext uri="{FF2B5EF4-FFF2-40B4-BE49-F238E27FC236}">
                <a16:creationId xmlns:a16="http://schemas.microsoft.com/office/drawing/2014/main" id="{2652ED01-1905-4E6C-B199-4E6E4F7BE757}"/>
              </a:ext>
            </a:extLst>
          </p:cNvPr>
          <p:cNvSpPr txBox="1"/>
          <p:nvPr/>
        </p:nvSpPr>
        <p:spPr>
          <a:xfrm>
            <a:off x="10878541" y="750470"/>
            <a:ext cx="88998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06</a:t>
            </a:r>
            <a:endParaRPr kumimoji="1" lang="ja-JP" altLang="en-US" sz="4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30" name="直線コネクタ 29">
            <a:extLst>
              <a:ext uri="{FF2B5EF4-FFF2-40B4-BE49-F238E27FC236}">
                <a16:creationId xmlns:a16="http://schemas.microsoft.com/office/drawing/2014/main" id="{63422158-D4F6-4D70-A076-B3F86F8213BE}"/>
              </a:ext>
            </a:extLst>
          </p:cNvPr>
          <p:cNvCxnSpPr>
            <a:cxnSpLocks/>
          </p:cNvCxnSpPr>
          <p:nvPr/>
        </p:nvCxnSpPr>
        <p:spPr>
          <a:xfrm>
            <a:off x="157981" y="892001"/>
            <a:ext cx="1187603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3D51D-E1A6-4DE1-B02A-8AE1581E221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18C513D7-8D1E-4CFD-A09E-E77257C67259}"/>
              </a:ext>
            </a:extLst>
          </p:cNvPr>
          <p:cNvSpPr txBox="1"/>
          <p:nvPr/>
        </p:nvSpPr>
        <p:spPr>
          <a:xfrm>
            <a:off x="9313505" y="6292220"/>
            <a:ext cx="13373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70C0"/>
                </a:solidFill>
                <a:effectLst/>
                <a:uLnTx/>
                <a:uFillTx/>
                <a:latin typeface="游ゴシック" panose="020F0502020204030204"/>
                <a:ea typeface="游ゴシック" panose="020B0400000000000000" pitchFamily="50" charset="-128"/>
                <a:cs typeface="+mn-cs"/>
              </a:rPr>
              <a:t>その他</a:t>
            </a:r>
            <a:r>
              <a:rPr kumimoji="1" lang="en-US" altLang="ja-JP" sz="1800" b="0" i="0" u="none" strike="noStrike" kern="1200" cap="none" spc="0" normalizeH="0" baseline="0" noProof="0" dirty="0">
                <a:ln>
                  <a:noFill/>
                </a:ln>
                <a:solidFill>
                  <a:srgbClr val="0070C0"/>
                </a:solidFill>
                <a:effectLst/>
                <a:uLnTx/>
                <a:uFillTx/>
                <a:latin typeface="游ゴシック" panose="020B0400000000000000" pitchFamily="50" charset="-128"/>
                <a:ea typeface="游ゴシック" panose="020B0400000000000000" pitchFamily="50" charset="-128"/>
                <a:cs typeface="+mn-cs"/>
              </a:rPr>
              <a:t>……</a:t>
            </a:r>
            <a:endParaRPr kumimoji="1" lang="ja-JP" altLang="en-US" sz="1800" b="0" i="0" u="none" strike="noStrike" kern="1200" cap="none" spc="0" normalizeH="0" baseline="0" noProof="0" dirty="0">
              <a:ln>
                <a:noFill/>
              </a:ln>
              <a:solidFill>
                <a:srgbClr val="0070C0"/>
              </a:solidFill>
              <a:effectLst/>
              <a:uLnTx/>
              <a:uFillTx/>
              <a:latin typeface="游ゴシック" panose="020B0400000000000000" pitchFamily="50" charset="-128"/>
              <a:ea typeface="游ゴシック" panose="020B0400000000000000" pitchFamily="50" charset="-128"/>
              <a:cs typeface="+mn-cs"/>
            </a:endParaRPr>
          </a:p>
        </p:txBody>
      </p:sp>
      <p:pic>
        <p:nvPicPr>
          <p:cNvPr id="22" name="図 21">
            <a:extLst>
              <a:ext uri="{FF2B5EF4-FFF2-40B4-BE49-F238E27FC236}">
                <a16:creationId xmlns:a16="http://schemas.microsoft.com/office/drawing/2014/main" id="{E1FB65DF-F73A-4E67-8AB9-09879BEC843B}"/>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5150" y="1435688"/>
            <a:ext cx="2437508" cy="3445012"/>
          </a:xfrm>
          <a:prstGeom prst="rect">
            <a:avLst/>
          </a:prstGeom>
        </p:spPr>
      </p:pic>
      <p:pic>
        <p:nvPicPr>
          <p:cNvPr id="24" name="図 23">
            <a:extLst>
              <a:ext uri="{FF2B5EF4-FFF2-40B4-BE49-F238E27FC236}">
                <a16:creationId xmlns:a16="http://schemas.microsoft.com/office/drawing/2014/main" id="{9A8B400D-FCFC-4F34-81A5-1A71D5E7BC17}"/>
              </a:ext>
            </a:extLst>
          </p:cNvPr>
          <p:cNvPicPr>
            <a:picLocks noChangeAspect="1"/>
          </p:cNvPicPr>
          <p:nvPr/>
        </p:nvPicPr>
        <p:blipFill>
          <a:blip r:embed="rId10"/>
          <a:stretch>
            <a:fillRect/>
          </a:stretch>
        </p:blipFill>
        <p:spPr>
          <a:xfrm>
            <a:off x="3010502" y="2495569"/>
            <a:ext cx="1290282" cy="1466105"/>
          </a:xfrm>
          <a:prstGeom prst="rect">
            <a:avLst/>
          </a:prstGeom>
        </p:spPr>
      </p:pic>
      <p:sp>
        <p:nvSpPr>
          <p:cNvPr id="28" name="テキスト ボックス 27">
            <a:extLst>
              <a:ext uri="{FF2B5EF4-FFF2-40B4-BE49-F238E27FC236}">
                <a16:creationId xmlns:a16="http://schemas.microsoft.com/office/drawing/2014/main" id="{2226A813-415B-438F-BD72-F36C449D4D48}"/>
              </a:ext>
            </a:extLst>
          </p:cNvPr>
          <p:cNvSpPr txBox="1"/>
          <p:nvPr/>
        </p:nvSpPr>
        <p:spPr>
          <a:xfrm>
            <a:off x="8808428" y="1574629"/>
            <a:ext cx="2413552"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日本政治史研究</a:t>
            </a:r>
            <a:endParaRPr kumimoji="1" lang="en-US" altLang="ja-JP"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endParaRPr>
          </a:p>
        </p:txBody>
      </p:sp>
      <p:pic>
        <p:nvPicPr>
          <p:cNvPr id="29" name="図 28">
            <a:extLst>
              <a:ext uri="{FF2B5EF4-FFF2-40B4-BE49-F238E27FC236}">
                <a16:creationId xmlns:a16="http://schemas.microsoft.com/office/drawing/2014/main" id="{4F738F20-F0B6-4799-8860-C085EE1AF95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85287" y="3851678"/>
            <a:ext cx="1909859" cy="1734239"/>
          </a:xfrm>
          <a:prstGeom prst="rect">
            <a:avLst/>
          </a:prstGeom>
        </p:spPr>
      </p:pic>
      <p:sp>
        <p:nvSpPr>
          <p:cNvPr id="34" name="テキスト ボックス 33">
            <a:extLst>
              <a:ext uri="{FF2B5EF4-FFF2-40B4-BE49-F238E27FC236}">
                <a16:creationId xmlns:a16="http://schemas.microsoft.com/office/drawing/2014/main" id="{72617783-2D96-45BE-BAC3-A7339C6B07C8}"/>
              </a:ext>
            </a:extLst>
          </p:cNvPr>
          <p:cNvSpPr txBox="1"/>
          <p:nvPr/>
        </p:nvSpPr>
        <p:spPr>
          <a:xfrm>
            <a:off x="10163869" y="4891956"/>
            <a:ext cx="1806450"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表象文化論</a:t>
            </a:r>
          </a:p>
        </p:txBody>
      </p:sp>
      <p:sp>
        <p:nvSpPr>
          <p:cNvPr id="27" name="テキスト ボックス 26">
            <a:extLst>
              <a:ext uri="{FF2B5EF4-FFF2-40B4-BE49-F238E27FC236}">
                <a16:creationId xmlns:a16="http://schemas.microsoft.com/office/drawing/2014/main" id="{4CB61246-C083-4E62-A953-4FA2B9A66EF4}"/>
              </a:ext>
            </a:extLst>
          </p:cNvPr>
          <p:cNvSpPr txBox="1"/>
          <p:nvPr/>
        </p:nvSpPr>
        <p:spPr>
          <a:xfrm>
            <a:off x="5831319" y="2628662"/>
            <a:ext cx="2635406"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アートと地域社会</a:t>
            </a:r>
          </a:p>
        </p:txBody>
      </p:sp>
      <p:pic>
        <p:nvPicPr>
          <p:cNvPr id="14" name="図 13">
            <a:extLst>
              <a:ext uri="{FF2B5EF4-FFF2-40B4-BE49-F238E27FC236}">
                <a16:creationId xmlns:a16="http://schemas.microsoft.com/office/drawing/2014/main" id="{D9777F58-9501-4215-95E7-834926A83994}"/>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992514" y="3672442"/>
            <a:ext cx="2517913" cy="2985528"/>
          </a:xfrm>
          <a:prstGeom prst="rect">
            <a:avLst/>
          </a:prstGeom>
        </p:spPr>
      </p:pic>
      <p:pic>
        <p:nvPicPr>
          <p:cNvPr id="25" name="図 24">
            <a:extLst>
              <a:ext uri="{FF2B5EF4-FFF2-40B4-BE49-F238E27FC236}">
                <a16:creationId xmlns:a16="http://schemas.microsoft.com/office/drawing/2014/main" id="{048D83C0-80DF-49EF-9D02-AB3159F371AC}"/>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70117" y="3971149"/>
            <a:ext cx="1467068" cy="2385201"/>
          </a:xfrm>
          <a:prstGeom prst="rect">
            <a:avLst/>
          </a:prstGeom>
        </p:spPr>
      </p:pic>
      <p:sp>
        <p:nvSpPr>
          <p:cNvPr id="26" name="テキスト ボックス 25">
            <a:extLst>
              <a:ext uri="{FF2B5EF4-FFF2-40B4-BE49-F238E27FC236}">
                <a16:creationId xmlns:a16="http://schemas.microsoft.com/office/drawing/2014/main" id="{B1C2B8BA-A2B1-46DD-91AD-147EC6ECA232}"/>
              </a:ext>
            </a:extLst>
          </p:cNvPr>
          <p:cNvSpPr txBox="1"/>
          <p:nvPr/>
        </p:nvSpPr>
        <p:spPr>
          <a:xfrm>
            <a:off x="188522" y="6261099"/>
            <a:ext cx="2517913"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日中宗教思想史</a:t>
            </a:r>
          </a:p>
        </p:txBody>
      </p:sp>
      <p:sp>
        <p:nvSpPr>
          <p:cNvPr id="36" name="テキスト ボックス 35">
            <a:extLst>
              <a:ext uri="{FF2B5EF4-FFF2-40B4-BE49-F238E27FC236}">
                <a16:creationId xmlns:a16="http://schemas.microsoft.com/office/drawing/2014/main" id="{2FD3991C-941E-46C4-B18E-C52BBC75036C}"/>
              </a:ext>
            </a:extLst>
          </p:cNvPr>
          <p:cNvSpPr txBox="1"/>
          <p:nvPr/>
        </p:nvSpPr>
        <p:spPr>
          <a:xfrm>
            <a:off x="767162" y="3586294"/>
            <a:ext cx="3007297"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アニメーション研究</a:t>
            </a:r>
          </a:p>
        </p:txBody>
      </p:sp>
      <p:sp>
        <p:nvSpPr>
          <p:cNvPr id="37" name="テキスト ボックス 36">
            <a:extLst>
              <a:ext uri="{FF2B5EF4-FFF2-40B4-BE49-F238E27FC236}">
                <a16:creationId xmlns:a16="http://schemas.microsoft.com/office/drawing/2014/main" id="{82B29A1B-10FE-4F8D-8BBC-25F3925071AE}"/>
              </a:ext>
            </a:extLst>
          </p:cNvPr>
          <p:cNvSpPr txBox="1"/>
          <p:nvPr/>
        </p:nvSpPr>
        <p:spPr>
          <a:xfrm>
            <a:off x="3143168" y="6004881"/>
            <a:ext cx="3367377"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ポップカルチャー研究</a:t>
            </a:r>
          </a:p>
        </p:txBody>
      </p:sp>
      <p:pic>
        <p:nvPicPr>
          <p:cNvPr id="5" name="図 4">
            <a:extLst>
              <a:ext uri="{FF2B5EF4-FFF2-40B4-BE49-F238E27FC236}">
                <a16:creationId xmlns:a16="http://schemas.microsoft.com/office/drawing/2014/main" id="{D5BDC2D3-F5B3-4D57-B39B-12DD1E33A9AA}"/>
              </a:ext>
            </a:extLst>
          </p:cNvPr>
          <p:cNvPicPr>
            <a:picLocks noChangeAspect="1"/>
          </p:cNvPicPr>
          <p:nvPr/>
        </p:nvPicPr>
        <p:blipFill>
          <a:blip r:embed="rId16" cstate="print">
            <a:biLevel thresh="75000"/>
            <a:extLst>
              <a:ext uri="{BEBA8EAE-BF5A-486C-A8C5-ECC9F3942E4B}">
                <a14:imgProps xmlns:a14="http://schemas.microsoft.com/office/drawing/2010/main">
                  <a14:imgLayer r:embed="rId17">
                    <a14:imgEffect>
                      <a14:sharpenSoften amount="-25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9891" y="2584196"/>
            <a:ext cx="2109802" cy="1284472"/>
          </a:xfrm>
          <a:prstGeom prst="rect">
            <a:avLst/>
          </a:prstGeom>
        </p:spPr>
      </p:pic>
      <p:sp>
        <p:nvSpPr>
          <p:cNvPr id="38" name="テキスト ボックス 37">
            <a:extLst>
              <a:ext uri="{FF2B5EF4-FFF2-40B4-BE49-F238E27FC236}">
                <a16:creationId xmlns:a16="http://schemas.microsoft.com/office/drawing/2014/main" id="{E3392F48-25BD-4BF6-87AB-F02D03572870}"/>
              </a:ext>
            </a:extLst>
          </p:cNvPr>
          <p:cNvSpPr txBox="1"/>
          <p:nvPr/>
        </p:nvSpPr>
        <p:spPr>
          <a:xfrm>
            <a:off x="7905989" y="3345387"/>
            <a:ext cx="2413552"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世界システム論</a:t>
            </a:r>
            <a:endParaRPr kumimoji="1" lang="en-US" altLang="ja-JP"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39" name="テキスト ボックス 38">
            <a:extLst>
              <a:ext uri="{FF2B5EF4-FFF2-40B4-BE49-F238E27FC236}">
                <a16:creationId xmlns:a16="http://schemas.microsoft.com/office/drawing/2014/main" id="{AAE30009-1F03-4D5A-A12A-40A02A3A095E}"/>
              </a:ext>
            </a:extLst>
          </p:cNvPr>
          <p:cNvSpPr txBox="1"/>
          <p:nvPr/>
        </p:nvSpPr>
        <p:spPr>
          <a:xfrm>
            <a:off x="3479429" y="1047093"/>
            <a:ext cx="1818976"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社会思想史</a:t>
            </a:r>
          </a:p>
        </p:txBody>
      </p:sp>
      <p:pic>
        <p:nvPicPr>
          <p:cNvPr id="15" name="図 14">
            <a:extLst>
              <a:ext uri="{FF2B5EF4-FFF2-40B4-BE49-F238E27FC236}">
                <a16:creationId xmlns:a16="http://schemas.microsoft.com/office/drawing/2014/main" id="{B59DF5BA-710A-4191-AB76-3BF4E604C261}"/>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p:blipFill>
        <p:spPr>
          <a:xfrm>
            <a:off x="7909626" y="4841976"/>
            <a:ext cx="1246003" cy="846103"/>
          </a:xfrm>
          <a:prstGeom prst="rect">
            <a:avLst/>
          </a:prstGeom>
        </p:spPr>
      </p:pic>
      <p:sp>
        <p:nvSpPr>
          <p:cNvPr id="17" name="テキスト ボックス 16">
            <a:extLst>
              <a:ext uri="{FF2B5EF4-FFF2-40B4-BE49-F238E27FC236}">
                <a16:creationId xmlns:a16="http://schemas.microsoft.com/office/drawing/2014/main" id="{3610F6CC-9962-4D97-8AB5-096A631835C1}"/>
              </a:ext>
            </a:extLst>
          </p:cNvPr>
          <p:cNvSpPr txBox="1"/>
          <p:nvPr/>
        </p:nvSpPr>
        <p:spPr>
          <a:xfrm>
            <a:off x="7471941" y="5644351"/>
            <a:ext cx="3367377"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cs typeface="+mn-cs"/>
              </a:rPr>
              <a:t>日本社会とジェンダー</a:t>
            </a:r>
          </a:p>
        </p:txBody>
      </p:sp>
      <p:sp>
        <p:nvSpPr>
          <p:cNvPr id="41" name="テキスト ボックス 40">
            <a:extLst>
              <a:ext uri="{FF2B5EF4-FFF2-40B4-BE49-F238E27FC236}">
                <a16:creationId xmlns:a16="http://schemas.microsoft.com/office/drawing/2014/main" id="{1616647B-150E-4381-953A-76BBFCB4E47E}"/>
              </a:ext>
            </a:extLst>
          </p:cNvPr>
          <p:cNvSpPr txBox="1"/>
          <p:nvPr/>
        </p:nvSpPr>
        <p:spPr>
          <a:xfrm>
            <a:off x="10399935" y="205056"/>
            <a:ext cx="1570384" cy="261610"/>
          </a:xfrm>
          <a:prstGeom prst="rect">
            <a:avLst/>
          </a:prstGeom>
          <a:solidFill>
            <a:srgbClr val="002060"/>
          </a:solidFill>
        </p:spPr>
        <p:txBody>
          <a:bodyPr wrap="square" rtlCol="0">
            <a:spAutoFit/>
          </a:bodyPr>
          <a:lstStyle/>
          <a:p>
            <a:r>
              <a:rPr kumimoji="1" lang="ja-JP" altLang="en-US" sz="1100" b="1" dirty="0">
                <a:solidFill>
                  <a:prstClr val="white"/>
                </a:solidFill>
                <a:latin typeface="Calibri" panose="020F0502020204030204"/>
              </a:rPr>
              <a:t>新潟大学</a:t>
            </a:r>
            <a:r>
              <a:rPr kumimoji="1" lang="en-US" altLang="ja-JP" sz="1100" b="1" dirty="0">
                <a:solidFill>
                  <a:prstClr val="white"/>
                </a:solidFill>
                <a:latin typeface="Calibri" panose="020F0502020204030204"/>
              </a:rPr>
              <a:t>DDP</a:t>
            </a:r>
            <a:r>
              <a:rPr kumimoji="1" lang="ja-JP" altLang="en-US" sz="1100" b="1" dirty="0">
                <a:solidFill>
                  <a:prstClr val="white"/>
                </a:solidFill>
                <a:latin typeface="Calibri" panose="020F0502020204030204"/>
              </a:rPr>
              <a:t>説明資料</a:t>
            </a:r>
          </a:p>
        </p:txBody>
      </p:sp>
      <p:sp>
        <p:nvSpPr>
          <p:cNvPr id="42" name="テキスト ボックス 41">
            <a:extLst>
              <a:ext uri="{FF2B5EF4-FFF2-40B4-BE49-F238E27FC236}">
                <a16:creationId xmlns:a16="http://schemas.microsoft.com/office/drawing/2014/main" id="{F630A899-2E40-4352-84A7-AD4878A66D72}"/>
              </a:ext>
            </a:extLst>
          </p:cNvPr>
          <p:cNvSpPr txBox="1"/>
          <p:nvPr/>
        </p:nvSpPr>
        <p:spPr>
          <a:xfrm>
            <a:off x="784693" y="5111969"/>
            <a:ext cx="5912140" cy="584775"/>
          </a:xfrm>
          <a:prstGeom prst="rect">
            <a:avLst/>
          </a:prstGeom>
          <a:solidFill>
            <a:schemeClr val="accent1">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dirty="0">
                <a:solidFill>
                  <a:prstClr val="white"/>
                </a:solidFill>
                <a:latin typeface="游ゴシック Medium" panose="020B0500000000000000" pitchFamily="50" charset="-128"/>
                <a:ea typeface="游ゴシック Medium" panose="020B0500000000000000" pitchFamily="50" charset="-128"/>
              </a:rPr>
              <a:t>新潟で第二の学位をめざす人へ</a:t>
            </a:r>
            <a:endParaRPr kumimoji="1" lang="ja-JP" altLang="en-US" sz="3200" b="0" i="0" u="none" strike="noStrike" kern="1200" cap="none" spc="0" normalizeH="0" baseline="0" noProof="0" dirty="0">
              <a:ln>
                <a:noFill/>
              </a:ln>
              <a:solidFill>
                <a:prstClr val="white"/>
              </a:solidFill>
              <a:effectLst/>
              <a:uLnTx/>
              <a:uFillTx/>
              <a:latin typeface="游ゴシック Medium" panose="020B0500000000000000" pitchFamily="50" charset="-128"/>
              <a:ea typeface="游ゴシック Medium" panose="020B0500000000000000" pitchFamily="50" charset="-128"/>
            </a:endParaRPr>
          </a:p>
        </p:txBody>
      </p:sp>
    </p:spTree>
    <p:custDataLst>
      <p:tags r:id="rId1"/>
    </p:custDataLst>
    <p:extLst>
      <p:ext uri="{BB962C8B-B14F-4D97-AF65-F5344CB8AC3E}">
        <p14:creationId xmlns:p14="http://schemas.microsoft.com/office/powerpoint/2010/main" val="422180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5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000"/>
                                        <p:tgtEl>
                                          <p:spTgt spid="36"/>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childTnLst>
                                </p:cTn>
                              </p:par>
                              <p:par>
                                <p:cTn id="23" presetID="10" presetClass="entr" presetSubtype="0" fill="hold" nodeType="withEffect">
                                  <p:stCondLst>
                                    <p:cond delay="25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par>
                                <p:cTn id="29" presetID="10" presetClass="entr" presetSubtype="0" fill="hold"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childTnLst>
                                </p:cTn>
                              </p:par>
                              <p:par>
                                <p:cTn id="35" presetID="10" presetClass="entr" presetSubtype="0" fill="hold" nodeType="withEffect">
                                  <p:stCondLst>
                                    <p:cond delay="2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1000"/>
                                        <p:tgtEl>
                                          <p:spTgt spid="34"/>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10" presetClass="entr" presetSubtype="0" fill="hold" nodeType="withEffect">
                                  <p:stCondLst>
                                    <p:cond delay="2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childTnLst>
                                </p:cTn>
                              </p:par>
                              <p:par>
                                <p:cTn id="50" presetID="10" presetClass="entr" presetSubtype="0" fill="hold" nodeType="withEffect">
                                  <p:stCondLst>
                                    <p:cond delay="25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1000"/>
                                        <p:tgtEl>
                                          <p:spTgt spid="39"/>
                                        </p:tgtEl>
                                      </p:cBhvr>
                                    </p:animEffect>
                                  </p:childTnLst>
                                </p:cTn>
                              </p:par>
                              <p:par>
                                <p:cTn id="59" presetID="10" presetClass="entr" presetSubtype="0" fill="hold" nodeType="withEffect">
                                  <p:stCondLst>
                                    <p:cond delay="25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0"/>
                                        <p:tgtEl>
                                          <p:spTgt spid="40"/>
                                        </p:tgtEl>
                                      </p:cBhvr>
                                    </p:animEffect>
                                  </p:childTnLst>
                                </p:cTn>
                              </p:par>
                              <p:par>
                                <p:cTn id="62" presetID="10" presetClass="entr" presetSubtype="0" fill="hold" nodeType="withEffect">
                                  <p:stCondLst>
                                    <p:cond delay="25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 grpId="0" animBg="1"/>
      <p:bldP spid="34" grpId="0" animBg="1"/>
      <p:bldP spid="27" grpId="0" animBg="1"/>
      <p:bldP spid="26" grpId="0" animBg="1"/>
      <p:bldP spid="36" grpId="0" animBg="1"/>
      <p:bldP spid="37" grpId="0" animBg="1"/>
      <p:bldP spid="38" grpId="0" animBg="1"/>
      <p:bldP spid="39" grpId="0" animBg="1"/>
      <p:bldP spid="17" grpId="0" animBg="1"/>
      <p:bldP spid="4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409575" y="55561"/>
            <a:ext cx="9572625" cy="1325564"/>
          </a:xfrm>
        </p:spPr>
        <p:txBody>
          <a:bodyPr>
            <a:normAutofit/>
          </a:bodyPr>
          <a:lstStyle/>
          <a:p>
            <a:pPr algn="ctr"/>
            <a:r>
              <a:rPr lang="ja-JP" altLang="en-US" sz="2800" b="1" dirty="0">
                <a:solidFill>
                  <a:srgbClr val="002060"/>
                </a:solidFill>
                <a:latin typeface="游ゴシック Medium" panose="020B0500000000000000" pitchFamily="50" charset="-128"/>
                <a:ea typeface="游ゴシック Medium" panose="020B0500000000000000" pitchFamily="50" charset="-128"/>
              </a:rPr>
              <a:t>新潟大学の新学部「経済科学部」</a:t>
            </a:r>
            <a:br>
              <a:rPr lang="en-US" altLang="ja-JP" sz="2800" b="1" dirty="0">
                <a:solidFill>
                  <a:srgbClr val="002060"/>
                </a:solidFill>
                <a:latin typeface="游ゴシック Medium" panose="020B0500000000000000" pitchFamily="50" charset="-128"/>
                <a:ea typeface="游ゴシック Medium" panose="020B0500000000000000" pitchFamily="50" charset="-128"/>
              </a:rPr>
            </a:br>
            <a:r>
              <a:rPr lang="ja-JP" altLang="en-US" sz="2800" b="1" dirty="0">
                <a:solidFill>
                  <a:srgbClr val="002060"/>
                </a:solidFill>
                <a:latin typeface="游ゴシック Medium" panose="020B0500000000000000" pitchFamily="50" charset="-128"/>
                <a:ea typeface="游ゴシック Medium" panose="020B0500000000000000" pitchFamily="50" charset="-128"/>
              </a:rPr>
              <a:t>新プログラム「学際日本学」</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838199" y="1362075"/>
            <a:ext cx="8582025" cy="5172075"/>
          </a:xfrm>
        </p:spPr>
        <p:txBody>
          <a:bodyPr>
            <a:normAutofit/>
          </a:bodyPr>
          <a:lstStyle/>
          <a:p>
            <a:pPr marL="0" indent="0" algn="ctr">
              <a:lnSpc>
                <a:spcPts val="2600"/>
              </a:lnSpc>
              <a:spcBef>
                <a:spcPts val="0"/>
              </a:spcBef>
              <a:buNone/>
            </a:pPr>
            <a:r>
              <a:rPr lang="ja-JP" altLang="en-US" sz="2400" dirty="0">
                <a:latin typeface="Yu Gothic Medium" panose="020B0500000000000000" pitchFamily="50" charset="-128"/>
                <a:ea typeface="Yu Gothic Medium" panose="020B0500000000000000" pitchFamily="50" charset="-128"/>
              </a:rPr>
              <a:t>新潟大学人文学部・法学部・経済学部は</a:t>
            </a:r>
            <a:r>
              <a:rPr lang="en-US" altLang="ja-JP" sz="2400" dirty="0">
                <a:latin typeface="Yu Gothic Medium" panose="020B0500000000000000" pitchFamily="50" charset="-128"/>
                <a:ea typeface="Yu Gothic Medium" panose="020B0500000000000000" pitchFamily="50" charset="-128"/>
              </a:rPr>
              <a:t>2020</a:t>
            </a:r>
            <a:r>
              <a:rPr lang="ja-JP" altLang="en-US" sz="2400" dirty="0">
                <a:latin typeface="Yu Gothic Medium" panose="020B0500000000000000" pitchFamily="50" charset="-128"/>
                <a:ea typeface="Yu Gothic Medium" panose="020B0500000000000000" pitchFamily="50" charset="-128"/>
              </a:rPr>
              <a:t>年</a:t>
            </a:r>
            <a:r>
              <a:rPr lang="en-US" altLang="ja-JP" sz="2400" dirty="0">
                <a:latin typeface="Yu Gothic Medium" panose="020B0500000000000000" pitchFamily="50" charset="-128"/>
                <a:ea typeface="Yu Gothic Medium" panose="020B0500000000000000" pitchFamily="50" charset="-128"/>
              </a:rPr>
              <a:t>4</a:t>
            </a:r>
            <a:r>
              <a:rPr lang="ja-JP" altLang="en-US" sz="2400" dirty="0">
                <a:latin typeface="Yu Gothic Medium" panose="020B0500000000000000" pitchFamily="50" charset="-128"/>
                <a:ea typeface="Yu Gothic Medium" panose="020B0500000000000000" pitchFamily="50" charset="-128"/>
              </a:rPr>
              <a:t>月に</a:t>
            </a:r>
            <a:endParaRPr lang="en-US" altLang="ja-JP" sz="2400" dirty="0">
              <a:latin typeface="Yu Gothic Medium" panose="020B0500000000000000" pitchFamily="50" charset="-128"/>
              <a:ea typeface="Yu Gothic Medium" panose="020B0500000000000000" pitchFamily="50" charset="-128"/>
            </a:endParaRPr>
          </a:p>
          <a:p>
            <a:pPr marL="0" indent="0" algn="ctr">
              <a:lnSpc>
                <a:spcPts val="2600"/>
              </a:lnSpc>
              <a:spcBef>
                <a:spcPts val="0"/>
              </a:spcBef>
              <a:buNone/>
            </a:pPr>
            <a:r>
              <a:rPr lang="ja-JP" altLang="en-US" sz="2400" dirty="0">
                <a:latin typeface="Yu Gothic Medium" panose="020B0500000000000000" pitchFamily="50" charset="-128"/>
                <a:ea typeface="Yu Gothic Medium" panose="020B0500000000000000" pitchFamily="50" charset="-128"/>
              </a:rPr>
              <a:t>改組して新しい教育プログラムを立ち上げました</a:t>
            </a:r>
            <a:endParaRPr lang="en-US" altLang="ja-JP" sz="2400" dirty="0">
              <a:latin typeface="Yu Gothic Medium" panose="020B0500000000000000" pitchFamily="50" charset="-128"/>
              <a:ea typeface="Yu Gothic Medium" panose="020B0500000000000000" pitchFamily="50" charset="-128"/>
            </a:endParaRPr>
          </a:p>
          <a:p>
            <a:pPr marL="0" indent="0">
              <a:lnSpc>
                <a:spcPts val="2600"/>
              </a:lnSpc>
              <a:spcBef>
                <a:spcPts val="0"/>
              </a:spcBef>
              <a:buNone/>
            </a:pPr>
            <a:endParaRPr lang="en-US" altLang="ja-JP" sz="2400" dirty="0">
              <a:latin typeface="Yu Gothic Medium" panose="020B0500000000000000" pitchFamily="50" charset="-128"/>
              <a:ea typeface="Yu Gothic Medium" panose="020B0500000000000000" pitchFamily="50" charset="-128"/>
            </a:endParaRPr>
          </a:p>
          <a:p>
            <a:pPr marL="0" indent="0">
              <a:lnSpc>
                <a:spcPts val="2600"/>
              </a:lnSpc>
              <a:spcBef>
                <a:spcPts val="0"/>
              </a:spcBef>
              <a:buNone/>
            </a:pPr>
            <a:endParaRPr lang="en-US" altLang="ja-JP" sz="2400" dirty="0">
              <a:latin typeface="Yu Gothic Medium" panose="020B0500000000000000" pitchFamily="50" charset="-128"/>
              <a:ea typeface="Yu Gothic Medium" panose="020B0500000000000000" pitchFamily="50" charset="-128"/>
            </a:endParaRPr>
          </a:p>
          <a:p>
            <a:pPr marL="0" indent="0" algn="ctr">
              <a:lnSpc>
                <a:spcPts val="2600"/>
              </a:lnSpc>
              <a:spcBef>
                <a:spcPts val="0"/>
              </a:spcBef>
              <a:buNone/>
            </a:pPr>
            <a:r>
              <a:rPr lang="ja-JP" altLang="en-US" sz="2400" dirty="0">
                <a:latin typeface="Yu Gothic Medium" panose="020B0500000000000000" pitchFamily="50" charset="-128"/>
                <a:ea typeface="Yu Gothic Medium" panose="020B0500000000000000" pitchFamily="50" charset="-128"/>
              </a:rPr>
              <a:t>伝統的な教育研究分野（</a:t>
            </a:r>
            <a:r>
              <a:rPr lang="en-US" altLang="ja-JP" sz="2400" dirty="0">
                <a:latin typeface="Yu Gothic Medium" panose="020B0500000000000000" pitchFamily="50" charset="-128"/>
                <a:ea typeface="Yu Gothic Medium" panose="020B0500000000000000" pitchFamily="50" charset="-128"/>
              </a:rPr>
              <a:t>disciplines</a:t>
            </a:r>
            <a:r>
              <a:rPr lang="ja-JP" altLang="en-US" sz="2400" dirty="0">
                <a:latin typeface="Yu Gothic Medium" panose="020B0500000000000000" pitchFamily="50" charset="-128"/>
                <a:ea typeface="Yu Gothic Medium" panose="020B0500000000000000" pitchFamily="50" charset="-128"/>
              </a:rPr>
              <a:t>）を維持しつつ、</a:t>
            </a:r>
            <a:endParaRPr lang="en-US" altLang="ja-JP" sz="2400" dirty="0">
              <a:latin typeface="Yu Gothic Medium" panose="020B0500000000000000" pitchFamily="50" charset="-128"/>
              <a:ea typeface="Yu Gothic Medium" panose="020B0500000000000000" pitchFamily="50" charset="-128"/>
            </a:endParaRPr>
          </a:p>
          <a:p>
            <a:pPr marL="0" indent="0" algn="ctr">
              <a:lnSpc>
                <a:spcPts val="2600"/>
              </a:lnSpc>
              <a:spcBef>
                <a:spcPts val="0"/>
              </a:spcBef>
              <a:buNone/>
            </a:pPr>
            <a:r>
              <a:rPr lang="ja-JP" altLang="en-US" sz="2400" dirty="0">
                <a:latin typeface="Yu Gothic Medium" panose="020B0500000000000000" pitchFamily="50" charset="-128"/>
                <a:ea typeface="Yu Gothic Medium" panose="020B0500000000000000" pitchFamily="50" charset="-128"/>
              </a:rPr>
              <a:t>学部の壁を越え（</a:t>
            </a:r>
            <a:r>
              <a:rPr lang="en-US" altLang="ja-JP" sz="2400" dirty="0">
                <a:latin typeface="Yu Gothic Medium" panose="020B0500000000000000" pitchFamily="50" charset="-128"/>
                <a:ea typeface="Yu Gothic Medium" panose="020B0500000000000000" pitchFamily="50" charset="-128"/>
              </a:rPr>
              <a:t>interdisciplinary</a:t>
            </a:r>
            <a:r>
              <a:rPr lang="ja-JP" altLang="en-US" sz="2400" dirty="0">
                <a:latin typeface="Yu Gothic Medium" panose="020B0500000000000000" pitchFamily="50" charset="-128"/>
                <a:ea typeface="Yu Gothic Medium" panose="020B0500000000000000" pitchFamily="50" charset="-128"/>
              </a:rPr>
              <a:t>）、</a:t>
            </a:r>
            <a:endParaRPr lang="en-US" altLang="ja-JP" sz="2400" dirty="0">
              <a:latin typeface="Yu Gothic Medium" panose="020B0500000000000000" pitchFamily="50" charset="-128"/>
              <a:ea typeface="Yu Gothic Medium" panose="020B0500000000000000" pitchFamily="50" charset="-128"/>
            </a:endParaRPr>
          </a:p>
          <a:p>
            <a:pPr marL="0" indent="0" algn="ctr">
              <a:lnSpc>
                <a:spcPts val="2600"/>
              </a:lnSpc>
              <a:spcBef>
                <a:spcPts val="0"/>
              </a:spcBef>
              <a:buNone/>
            </a:pPr>
            <a:r>
              <a:rPr lang="ja-JP" altLang="en-US" sz="2400" dirty="0">
                <a:latin typeface="Yu Gothic Medium" panose="020B0500000000000000" pitchFamily="50" charset="-128"/>
                <a:ea typeface="Yu Gothic Medium" panose="020B0500000000000000" pitchFamily="50" charset="-128"/>
              </a:rPr>
              <a:t>国境の壁を越える（</a:t>
            </a:r>
            <a:r>
              <a:rPr lang="en-US" altLang="ja-JP" sz="2400" dirty="0">
                <a:latin typeface="Yu Gothic Medium" panose="020B0500000000000000" pitchFamily="50" charset="-128"/>
                <a:ea typeface="Yu Gothic Medium" panose="020B0500000000000000" pitchFamily="50" charset="-128"/>
              </a:rPr>
              <a:t>international</a:t>
            </a:r>
            <a:r>
              <a:rPr lang="ja-JP" altLang="en-US" sz="2400" dirty="0">
                <a:latin typeface="Yu Gothic Medium" panose="020B0500000000000000" pitchFamily="50" charset="-128"/>
                <a:ea typeface="Yu Gothic Medium" panose="020B0500000000000000" pitchFamily="50" charset="-128"/>
              </a:rPr>
              <a:t>）</a:t>
            </a:r>
            <a:endParaRPr lang="en-US" altLang="ja-JP" sz="2400" dirty="0">
              <a:latin typeface="Yu Gothic Medium" panose="020B0500000000000000" pitchFamily="50" charset="-128"/>
              <a:ea typeface="Yu Gothic Medium" panose="020B0500000000000000" pitchFamily="50" charset="-128"/>
            </a:endParaRPr>
          </a:p>
          <a:p>
            <a:pPr marL="0" indent="0" algn="ctr">
              <a:lnSpc>
                <a:spcPts val="2600"/>
              </a:lnSpc>
              <a:spcBef>
                <a:spcPts val="0"/>
              </a:spcBef>
              <a:buNone/>
            </a:pPr>
            <a:r>
              <a:rPr lang="ja-JP" altLang="en-US" sz="2400" dirty="0">
                <a:latin typeface="Yu Gothic Medium" panose="020B0500000000000000" pitchFamily="50" charset="-128"/>
                <a:ea typeface="Yu Gothic Medium" panose="020B0500000000000000" pitchFamily="50" charset="-128"/>
              </a:rPr>
              <a:t>新しい教育プログラムの発足です。</a:t>
            </a:r>
            <a:endParaRPr lang="en-US" altLang="ja-JP" sz="2400" dirty="0">
              <a:latin typeface="Yu Gothic Medium" panose="020B0500000000000000" pitchFamily="50" charset="-128"/>
              <a:ea typeface="Yu Gothic Medium" panose="020B0500000000000000" pitchFamily="50" charset="-128"/>
            </a:endParaRPr>
          </a:p>
          <a:p>
            <a:pPr marL="0" indent="0">
              <a:lnSpc>
                <a:spcPts val="2600"/>
              </a:lnSpc>
              <a:spcBef>
                <a:spcPts val="0"/>
              </a:spcBef>
              <a:buNone/>
            </a:pPr>
            <a:endParaRPr lang="en-US" altLang="ja-JP" sz="2400" dirty="0">
              <a:latin typeface="Yu Gothic Medium" panose="020B0500000000000000" pitchFamily="50" charset="-128"/>
              <a:ea typeface="Yu Gothic Medium" panose="020B0500000000000000" pitchFamily="50" charset="-128"/>
            </a:endParaRPr>
          </a:p>
          <a:p>
            <a:pPr marL="0" indent="0">
              <a:lnSpc>
                <a:spcPts val="2600"/>
              </a:lnSpc>
              <a:spcBef>
                <a:spcPts val="0"/>
              </a:spcBef>
              <a:buNone/>
            </a:pPr>
            <a:endParaRPr lang="en-US" altLang="ja-JP" sz="2400" dirty="0">
              <a:latin typeface="Yu Gothic Medium" panose="020B0500000000000000" pitchFamily="50" charset="-128"/>
              <a:ea typeface="Yu Gothic Medium" panose="020B0500000000000000" pitchFamily="50" charset="-128"/>
            </a:endParaRPr>
          </a:p>
          <a:p>
            <a:pPr marL="0" indent="0" algn="ctr">
              <a:lnSpc>
                <a:spcPts val="4000"/>
              </a:lnSpc>
              <a:spcBef>
                <a:spcPts val="0"/>
              </a:spcBef>
              <a:buNone/>
            </a:pPr>
            <a:r>
              <a:rPr lang="ja-JP" altLang="en-US" sz="2400" dirty="0">
                <a:solidFill>
                  <a:srgbClr val="002060"/>
                </a:solidFill>
                <a:latin typeface="Yu Gothic Medium" panose="020B0500000000000000" pitchFamily="50" charset="-128"/>
                <a:ea typeface="Yu Gothic Medium" panose="020B0500000000000000" pitchFamily="50" charset="-128"/>
              </a:rPr>
              <a:t>留学生と日本人学生がともに学ぶ（＝共修）</a:t>
            </a:r>
            <a:endParaRPr lang="en-US" altLang="ja-JP" sz="2400" dirty="0">
              <a:solidFill>
                <a:srgbClr val="002060"/>
              </a:solidFill>
              <a:latin typeface="Yu Gothic Medium" panose="020B0500000000000000" pitchFamily="50" charset="-128"/>
              <a:ea typeface="Yu Gothic Medium" panose="020B0500000000000000" pitchFamily="50" charset="-128"/>
            </a:endParaRPr>
          </a:p>
          <a:p>
            <a:pPr marL="0" indent="0" algn="ctr">
              <a:lnSpc>
                <a:spcPts val="4000"/>
              </a:lnSpc>
              <a:spcBef>
                <a:spcPts val="0"/>
              </a:spcBef>
              <a:buNone/>
            </a:pPr>
            <a:r>
              <a:rPr lang="ja-JP" altLang="en-US" sz="2400" dirty="0">
                <a:solidFill>
                  <a:srgbClr val="002060"/>
                </a:solidFill>
                <a:latin typeface="Yu Gothic Medium" panose="020B0500000000000000" pitchFamily="50" charset="-128"/>
                <a:ea typeface="Yu Gothic Medium" panose="020B0500000000000000" pitchFamily="50" charset="-128"/>
              </a:rPr>
              <a:t>経済科学部・</a:t>
            </a:r>
            <a:r>
              <a:rPr lang="ja-JP" altLang="en-US" sz="3600" dirty="0">
                <a:solidFill>
                  <a:srgbClr val="002060"/>
                </a:solidFill>
                <a:latin typeface="Yu Gothic Medium" panose="020B0500000000000000" pitchFamily="50" charset="-128"/>
                <a:ea typeface="Yu Gothic Medium" panose="020B0500000000000000" pitchFamily="50" charset="-128"/>
              </a:rPr>
              <a:t>学際日本学プログラム</a:t>
            </a:r>
            <a:r>
              <a:rPr lang="en-US" altLang="ja-JP" sz="3600" dirty="0">
                <a:solidFill>
                  <a:srgbClr val="002060"/>
                </a:solidFill>
                <a:latin typeface="Yu Gothic Medium" panose="020B0500000000000000" pitchFamily="50" charset="-128"/>
                <a:ea typeface="Yu Gothic Medium" panose="020B0500000000000000" pitchFamily="50" charset="-128"/>
              </a:rPr>
              <a:t>(IJS)</a:t>
            </a:r>
          </a:p>
          <a:p>
            <a:pPr marL="0" indent="0" algn="ctr">
              <a:lnSpc>
                <a:spcPts val="4000"/>
              </a:lnSpc>
              <a:spcBef>
                <a:spcPts val="0"/>
              </a:spcBef>
              <a:buNone/>
            </a:pPr>
            <a:r>
              <a:rPr lang="en-US" altLang="ja-JP" sz="2400" dirty="0">
                <a:solidFill>
                  <a:srgbClr val="002060"/>
                </a:solidFill>
                <a:latin typeface="Yu Gothic Medium" panose="020B0500000000000000" pitchFamily="50" charset="-128"/>
                <a:ea typeface="Yu Gothic Medium" panose="020B0500000000000000" pitchFamily="50" charset="-128"/>
              </a:rPr>
              <a:t> (Interdisciplinary Japanese Studies)</a:t>
            </a:r>
            <a:endParaRPr kumimoji="1" lang="ja-JP" altLang="en-US" sz="2400" dirty="0">
              <a:solidFill>
                <a:srgbClr val="002060"/>
              </a:solidFill>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2</a:t>
            </a:fld>
            <a:endParaRPr kumimoji="1" lang="ja-JP" altLang="en-US" sz="1400" dirty="0">
              <a:solidFill>
                <a:prstClr val="black">
                  <a:tint val="75000"/>
                </a:prstClr>
              </a:solidFill>
            </a:endParaRPr>
          </a:p>
        </p:txBody>
      </p:sp>
      <p:sp>
        <p:nvSpPr>
          <p:cNvPr id="7" name="矢印: 下 6">
            <a:extLst>
              <a:ext uri="{FF2B5EF4-FFF2-40B4-BE49-F238E27FC236}">
                <a16:creationId xmlns:a16="http://schemas.microsoft.com/office/drawing/2014/main" id="{DEF885BE-5A60-4108-A2DC-0B75603252E8}"/>
              </a:ext>
            </a:extLst>
          </p:cNvPr>
          <p:cNvSpPr/>
          <p:nvPr/>
        </p:nvSpPr>
        <p:spPr>
          <a:xfrm>
            <a:off x="4823377" y="4252665"/>
            <a:ext cx="291548" cy="29831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11" name="矢印: 下 10">
            <a:extLst>
              <a:ext uri="{FF2B5EF4-FFF2-40B4-BE49-F238E27FC236}">
                <a16:creationId xmlns:a16="http://schemas.microsoft.com/office/drawing/2014/main" id="{3FF60B56-D4DD-4DD7-8A83-F3233000EABA}"/>
              </a:ext>
            </a:extLst>
          </p:cNvPr>
          <p:cNvSpPr/>
          <p:nvPr/>
        </p:nvSpPr>
        <p:spPr>
          <a:xfrm>
            <a:off x="4823377" y="2208236"/>
            <a:ext cx="291548" cy="298310"/>
          </a:xfrm>
          <a:prstGeom prst="downArrow">
            <a:avLst>
              <a:gd name="adj1" fmla="val 23864"/>
              <a:gd name="adj2" fmla="val 4673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15" name="テキスト ボックス 14">
            <a:extLst>
              <a:ext uri="{FF2B5EF4-FFF2-40B4-BE49-F238E27FC236}">
                <a16:creationId xmlns:a16="http://schemas.microsoft.com/office/drawing/2014/main" id="{1E48F55B-6280-4D2B-9BC6-69DD8FF134B3}"/>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17" name="図 16">
            <a:extLst>
              <a:ext uri="{FF2B5EF4-FFF2-40B4-BE49-F238E27FC236}">
                <a16:creationId xmlns:a16="http://schemas.microsoft.com/office/drawing/2014/main" id="{BE48F956-9D5A-4D32-AA6F-0818F37D5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0651" y="1694609"/>
            <a:ext cx="2207064" cy="1325564"/>
          </a:xfrm>
          <a:prstGeom prst="rect">
            <a:avLst/>
          </a:prstGeom>
        </p:spPr>
      </p:pic>
    </p:spTree>
    <p:extLst>
      <p:ext uri="{BB962C8B-B14F-4D97-AF65-F5344CB8AC3E}">
        <p14:creationId xmlns:p14="http://schemas.microsoft.com/office/powerpoint/2010/main" val="232223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Effect transition="in" filter="fade">
                                      <p:cBhvr>
                                        <p:cTn id="3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99924" y="217355"/>
            <a:ext cx="8051524" cy="1325563"/>
          </a:xfrm>
        </p:spPr>
        <p:txBody>
          <a:bodyPr>
            <a:normAutofit/>
          </a:bodyPr>
          <a:lstStyle/>
          <a:p>
            <a:pPr algn="ctr"/>
            <a:r>
              <a:rPr lang="ja-JP" altLang="en-US" sz="3200" dirty="0">
                <a:solidFill>
                  <a:schemeClr val="accent1">
                    <a:lumMod val="75000"/>
                  </a:schemeClr>
                </a:solidFill>
                <a:latin typeface="游ゴシック Medium" panose="020B0500000000000000" pitchFamily="50" charset="-128"/>
                <a:ea typeface="游ゴシック Medium" panose="020B0500000000000000" pitchFamily="50" charset="-128"/>
              </a:rPr>
              <a:t>留学生ダブルディグリー・プログラム（</a:t>
            </a:r>
            <a:r>
              <a:rPr lang="en-US" altLang="ja-JP" sz="3200" dirty="0">
                <a:solidFill>
                  <a:schemeClr val="accent1">
                    <a:lumMod val="75000"/>
                  </a:schemeClr>
                </a:solidFill>
                <a:latin typeface="游ゴシック Medium" panose="020B0500000000000000" pitchFamily="50" charset="-128"/>
                <a:ea typeface="游ゴシック Medium" panose="020B0500000000000000" pitchFamily="50" charset="-128"/>
              </a:rPr>
              <a:t>DDP</a:t>
            </a:r>
            <a:r>
              <a:rPr lang="ja-JP" altLang="en-US" sz="3200" dirty="0">
                <a:solidFill>
                  <a:schemeClr val="accent1">
                    <a:lumMod val="75000"/>
                  </a:schemeClr>
                </a:solidFill>
                <a:latin typeface="游ゴシック Medium" panose="020B0500000000000000" pitchFamily="50" charset="-128"/>
                <a:ea typeface="游ゴシック Medium" panose="020B0500000000000000" pitchFamily="50" charset="-128"/>
              </a:rPr>
              <a:t>）の新設</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514034" y="1608285"/>
            <a:ext cx="8639491" cy="1642636"/>
          </a:xfrm>
        </p:spPr>
        <p:txBody>
          <a:bodyPr>
            <a:normAutofit/>
          </a:bodyPr>
          <a:lstStyle/>
          <a:p>
            <a:r>
              <a:rPr lang="ja-JP" altLang="en-US" sz="2400" dirty="0">
                <a:latin typeface="+mn-ea"/>
              </a:rPr>
              <a:t>学際日本学プログラムにおいて、留学生との意味ある共修（</a:t>
            </a:r>
            <a:r>
              <a:rPr lang="en-US" altLang="ja-JP" sz="2400" dirty="0">
                <a:latin typeface="+mn-ea"/>
              </a:rPr>
              <a:t>co-learning</a:t>
            </a:r>
            <a:r>
              <a:rPr lang="ja-JP" altLang="en-US" sz="2400" dirty="0">
                <a:latin typeface="+mn-ea"/>
              </a:rPr>
              <a:t>）を実現するために、従来の交換留学生制度に加えて、「ダブルディグリー・プログラム」（</a:t>
            </a:r>
            <a:r>
              <a:rPr lang="en-US" altLang="ja-JP" sz="2400" dirty="0">
                <a:latin typeface="+mn-ea"/>
              </a:rPr>
              <a:t>DDP</a:t>
            </a:r>
            <a:r>
              <a:rPr lang="ja-JP" altLang="en-US" sz="2400" dirty="0">
                <a:latin typeface="+mn-ea"/>
              </a:rPr>
              <a:t>）を開始します</a:t>
            </a:r>
            <a:r>
              <a:rPr lang="en-US" altLang="ja-JP" sz="2400" dirty="0">
                <a:latin typeface="+mn-ea"/>
              </a:rPr>
              <a:t>(2022</a:t>
            </a:r>
            <a:r>
              <a:rPr lang="ja-JP" altLang="en-US" sz="2400" dirty="0">
                <a:latin typeface="+mn-ea"/>
              </a:rPr>
              <a:t>年</a:t>
            </a:r>
            <a:r>
              <a:rPr lang="en-US" altLang="ja-JP" sz="2400" dirty="0">
                <a:latin typeface="+mn-ea"/>
              </a:rPr>
              <a:t>4</a:t>
            </a:r>
            <a:r>
              <a:rPr lang="ja-JP" altLang="en-US" sz="2400" dirty="0">
                <a:latin typeface="+mn-ea"/>
              </a:rPr>
              <a:t>月～</a:t>
            </a:r>
            <a:r>
              <a:rPr lang="en-US" altLang="ja-JP" sz="2400" dirty="0">
                <a:latin typeface="+mn-ea"/>
              </a:rPr>
              <a:t>)</a:t>
            </a:r>
            <a:r>
              <a:rPr lang="ja-JP" altLang="en-US" sz="2400" dirty="0">
                <a:latin typeface="+mn-ea"/>
              </a:rPr>
              <a:t>。</a:t>
            </a:r>
            <a:endParaRPr lang="en-US" altLang="ja-JP" sz="2400" dirty="0">
              <a:latin typeface="+mn-ea"/>
            </a:endParaRPr>
          </a:p>
          <a:p>
            <a:pPr marL="0" indent="0">
              <a:buNone/>
            </a:pPr>
            <a:endParaRPr lang="en-US" altLang="ja-JP"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mtClean="0">
                <a:solidFill>
                  <a:prstClr val="black">
                    <a:tint val="75000"/>
                  </a:prstClr>
                </a:solidFill>
              </a:rPr>
              <a:pPr/>
              <a:t>3</a:t>
            </a:fld>
            <a:endParaRPr kumimoji="1" lang="ja-JP" altLang="en-US">
              <a:solidFill>
                <a:prstClr val="black">
                  <a:tint val="75000"/>
                </a:prstClr>
              </a:solidFill>
            </a:endParaRPr>
          </a:p>
        </p:txBody>
      </p:sp>
      <p:sp>
        <p:nvSpPr>
          <p:cNvPr id="5" name="テキスト ボックス 4">
            <a:extLst>
              <a:ext uri="{FF2B5EF4-FFF2-40B4-BE49-F238E27FC236}">
                <a16:creationId xmlns:a16="http://schemas.microsoft.com/office/drawing/2014/main" id="{44072561-9F8A-47EA-A071-3A67ECCC258F}"/>
              </a:ext>
            </a:extLst>
          </p:cNvPr>
          <p:cNvSpPr txBox="1"/>
          <p:nvPr/>
        </p:nvSpPr>
        <p:spPr>
          <a:xfrm>
            <a:off x="291548" y="4275585"/>
            <a:ext cx="2743200" cy="1200329"/>
          </a:xfrm>
          <a:prstGeom prst="rect">
            <a:avLst/>
          </a:prstGeom>
          <a:solidFill>
            <a:schemeClr val="tx2">
              <a:lumMod val="20000"/>
              <a:lumOff val="80000"/>
            </a:schemeClr>
          </a:solidFill>
        </p:spPr>
        <p:txBody>
          <a:bodyPr wrap="square" rtlCol="0">
            <a:spAutoFit/>
          </a:bodyPr>
          <a:lstStyle/>
          <a:p>
            <a:r>
              <a:rPr kumimoji="1" lang="ja-JP" altLang="en-US" sz="2000" dirty="0">
                <a:solidFill>
                  <a:prstClr val="black"/>
                </a:solidFill>
                <a:latin typeface="游ゴシック" panose="020B0400000000000000" pitchFamily="50" charset="-128"/>
              </a:rPr>
              <a:t>交換留学生</a:t>
            </a:r>
            <a:r>
              <a:rPr kumimoji="1" lang="en-US" altLang="ja-JP" sz="2000" dirty="0">
                <a:solidFill>
                  <a:prstClr val="black"/>
                </a:solidFill>
                <a:latin typeface="游ゴシック" panose="020B0400000000000000" pitchFamily="50" charset="-128"/>
              </a:rPr>
              <a:t>(exchange students)</a:t>
            </a:r>
          </a:p>
          <a:p>
            <a:r>
              <a:rPr kumimoji="1" lang="ja-JP" altLang="en-US" sz="1600" dirty="0">
                <a:solidFill>
                  <a:prstClr val="black"/>
                </a:solidFill>
                <a:latin typeface="游ゴシック" panose="020B0400000000000000" pitchFamily="50" charset="-128"/>
              </a:rPr>
              <a:t>（特別聴講学生 </a:t>
            </a:r>
            <a:r>
              <a:rPr kumimoji="1" lang="en-US" altLang="ja-JP" sz="1600" dirty="0">
                <a:solidFill>
                  <a:prstClr val="black"/>
                </a:solidFill>
                <a:latin typeface="游ゴシック" panose="020B0400000000000000" pitchFamily="50" charset="-128"/>
              </a:rPr>
              <a:t>special</a:t>
            </a:r>
          </a:p>
          <a:p>
            <a:r>
              <a:rPr kumimoji="1" lang="en-US" altLang="ja-JP" sz="1600" dirty="0">
                <a:solidFill>
                  <a:prstClr val="black"/>
                </a:solidFill>
                <a:latin typeface="游ゴシック" panose="020B0400000000000000" pitchFamily="50" charset="-128"/>
              </a:rPr>
              <a:t>   auditing students</a:t>
            </a:r>
            <a:r>
              <a:rPr kumimoji="1" lang="ja-JP" altLang="en-US" sz="1600" dirty="0">
                <a:solidFill>
                  <a:prstClr val="black"/>
                </a:solidFill>
                <a:latin typeface="游ゴシック" panose="020B0400000000000000" pitchFamily="50" charset="-128"/>
              </a:rPr>
              <a:t>）</a:t>
            </a:r>
          </a:p>
        </p:txBody>
      </p:sp>
      <p:sp>
        <p:nvSpPr>
          <p:cNvPr id="6" name="テキスト ボックス 5">
            <a:extLst>
              <a:ext uri="{FF2B5EF4-FFF2-40B4-BE49-F238E27FC236}">
                <a16:creationId xmlns:a16="http://schemas.microsoft.com/office/drawing/2014/main" id="{6886A756-8D78-46C1-8ABE-2EAB835C3AE8}"/>
              </a:ext>
            </a:extLst>
          </p:cNvPr>
          <p:cNvSpPr txBox="1"/>
          <p:nvPr/>
        </p:nvSpPr>
        <p:spPr>
          <a:xfrm>
            <a:off x="4365191" y="5282174"/>
            <a:ext cx="2889802" cy="1154162"/>
          </a:xfrm>
          <a:prstGeom prst="rect">
            <a:avLst/>
          </a:prstGeom>
          <a:solidFill>
            <a:schemeClr val="accent4">
              <a:lumMod val="40000"/>
              <a:lumOff val="60000"/>
            </a:schemeClr>
          </a:solidFill>
        </p:spPr>
        <p:txBody>
          <a:bodyPr wrap="square" rtlCol="0">
            <a:spAutoFit/>
          </a:bodyPr>
          <a:lstStyle/>
          <a:p>
            <a:r>
              <a:rPr kumimoji="1" lang="ja-JP" altLang="en-US" sz="2000" dirty="0">
                <a:solidFill>
                  <a:prstClr val="black"/>
                </a:solidFill>
                <a:latin typeface="游ゴシック" panose="020B0400000000000000" pitchFamily="50" charset="-128"/>
              </a:rPr>
              <a:t>学位取得をめざさない</a:t>
            </a:r>
            <a:r>
              <a:rPr kumimoji="1" lang="en-US" altLang="ja-JP" sz="1700" dirty="0">
                <a:solidFill>
                  <a:prstClr val="black"/>
                </a:solidFill>
                <a:latin typeface="游ゴシック" panose="020B0400000000000000" pitchFamily="50" charset="-128"/>
              </a:rPr>
              <a:t>(NON DEGREE-SEEKING)</a:t>
            </a:r>
          </a:p>
          <a:p>
            <a:r>
              <a:rPr kumimoji="1" lang="ja-JP" altLang="en-US" sz="1600" dirty="0">
                <a:solidFill>
                  <a:prstClr val="black"/>
                </a:solidFill>
                <a:latin typeface="游ゴシック" panose="020B0400000000000000" pitchFamily="50" charset="-128"/>
              </a:rPr>
              <a:t>（特別聴講学生 </a:t>
            </a:r>
            <a:r>
              <a:rPr kumimoji="1" lang="en-US" altLang="ja-JP" sz="1600" dirty="0">
                <a:solidFill>
                  <a:prstClr val="black"/>
                </a:solidFill>
                <a:latin typeface="游ゴシック" panose="020B0400000000000000" pitchFamily="50" charset="-128"/>
              </a:rPr>
              <a:t>special</a:t>
            </a:r>
          </a:p>
          <a:p>
            <a:r>
              <a:rPr kumimoji="1" lang="en-US" altLang="ja-JP" sz="1600" dirty="0">
                <a:solidFill>
                  <a:prstClr val="black"/>
                </a:solidFill>
                <a:latin typeface="游ゴシック" panose="020B0400000000000000" pitchFamily="50" charset="-128"/>
              </a:rPr>
              <a:t>   auditing students</a:t>
            </a:r>
            <a:r>
              <a:rPr kumimoji="1" lang="ja-JP" altLang="en-US" sz="1600" dirty="0">
                <a:solidFill>
                  <a:prstClr val="black"/>
                </a:solidFill>
                <a:latin typeface="游ゴシック" panose="020B0400000000000000" pitchFamily="50" charset="-128"/>
              </a:rPr>
              <a:t>）</a:t>
            </a:r>
          </a:p>
        </p:txBody>
      </p:sp>
      <p:sp>
        <p:nvSpPr>
          <p:cNvPr id="7" name="テキスト ボックス 6">
            <a:extLst>
              <a:ext uri="{FF2B5EF4-FFF2-40B4-BE49-F238E27FC236}">
                <a16:creationId xmlns:a16="http://schemas.microsoft.com/office/drawing/2014/main" id="{BE582CB7-87EE-460F-A7C4-7595DA3D1AC5}"/>
              </a:ext>
            </a:extLst>
          </p:cNvPr>
          <p:cNvSpPr txBox="1"/>
          <p:nvPr/>
        </p:nvSpPr>
        <p:spPr>
          <a:xfrm>
            <a:off x="4365191" y="3552310"/>
            <a:ext cx="2889802" cy="1446550"/>
          </a:xfrm>
          <a:prstGeom prst="rect">
            <a:avLst/>
          </a:prstGeom>
          <a:solidFill>
            <a:schemeClr val="accent4">
              <a:lumMod val="40000"/>
              <a:lumOff val="60000"/>
            </a:schemeClr>
          </a:solidFill>
        </p:spPr>
        <p:txBody>
          <a:bodyPr wrap="square" rtlCol="0">
            <a:spAutoFit/>
          </a:bodyPr>
          <a:lstStyle/>
          <a:p>
            <a:r>
              <a:rPr kumimoji="1" lang="ja-JP" altLang="en-US" sz="2000" dirty="0">
                <a:solidFill>
                  <a:prstClr val="black"/>
                </a:solidFill>
                <a:latin typeface="游ゴシック" panose="020B0400000000000000" pitchFamily="50" charset="-128"/>
              </a:rPr>
              <a:t>学位取得をめざす</a:t>
            </a:r>
            <a:r>
              <a:rPr kumimoji="1" lang="en-US" altLang="ja-JP" sz="2000" dirty="0">
                <a:solidFill>
                  <a:prstClr val="black"/>
                </a:solidFill>
                <a:latin typeface="游ゴシック" panose="020B0400000000000000" pitchFamily="50" charset="-128"/>
              </a:rPr>
              <a:t>(DEGREE-SEEKING)</a:t>
            </a:r>
          </a:p>
          <a:p>
            <a:r>
              <a:rPr kumimoji="1" lang="ja-JP" altLang="en-US" sz="1600" b="1" dirty="0">
                <a:solidFill>
                  <a:prstClr val="black"/>
                </a:solidFill>
                <a:latin typeface="游ゴシック" panose="020B0400000000000000" pitchFamily="50" charset="-128"/>
              </a:rPr>
              <a:t>（ダブルディグリー・プログラム留学生 </a:t>
            </a:r>
            <a:r>
              <a:rPr kumimoji="1" lang="en-US" altLang="ja-JP" sz="1600" b="1" dirty="0">
                <a:solidFill>
                  <a:prstClr val="black"/>
                </a:solidFill>
                <a:latin typeface="游ゴシック" panose="020B0400000000000000" pitchFamily="50" charset="-128"/>
              </a:rPr>
              <a:t>double degree program students</a:t>
            </a:r>
            <a:r>
              <a:rPr kumimoji="1" lang="ja-JP" altLang="en-US" sz="1600" b="1" dirty="0">
                <a:solidFill>
                  <a:prstClr val="black"/>
                </a:solidFill>
                <a:latin typeface="游ゴシック" panose="020B0400000000000000" pitchFamily="50" charset="-128"/>
              </a:rPr>
              <a:t>）</a:t>
            </a:r>
          </a:p>
        </p:txBody>
      </p:sp>
      <p:sp>
        <p:nvSpPr>
          <p:cNvPr id="8" name="矢印: 右 7">
            <a:extLst>
              <a:ext uri="{FF2B5EF4-FFF2-40B4-BE49-F238E27FC236}">
                <a16:creationId xmlns:a16="http://schemas.microsoft.com/office/drawing/2014/main" id="{9C7F0047-C2B0-44A0-960D-6BB15677B84C}"/>
              </a:ext>
            </a:extLst>
          </p:cNvPr>
          <p:cNvSpPr/>
          <p:nvPr/>
        </p:nvSpPr>
        <p:spPr>
          <a:xfrm rot="1250314">
            <a:off x="3261963" y="5219092"/>
            <a:ext cx="822464" cy="296419"/>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9" name="矢印: 右 8">
            <a:extLst>
              <a:ext uri="{FF2B5EF4-FFF2-40B4-BE49-F238E27FC236}">
                <a16:creationId xmlns:a16="http://schemas.microsoft.com/office/drawing/2014/main" id="{B62006E9-10C8-41B5-BD0F-A3B8BA1443D7}"/>
              </a:ext>
            </a:extLst>
          </p:cNvPr>
          <p:cNvSpPr/>
          <p:nvPr/>
        </p:nvSpPr>
        <p:spPr>
          <a:xfrm rot="20227784">
            <a:off x="3149821" y="4492714"/>
            <a:ext cx="822464" cy="296419"/>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10" name="テキスト ボックス 9">
            <a:extLst>
              <a:ext uri="{FF2B5EF4-FFF2-40B4-BE49-F238E27FC236}">
                <a16:creationId xmlns:a16="http://schemas.microsoft.com/office/drawing/2014/main" id="{6F803186-768D-4F21-B643-605DB89828BC}"/>
              </a:ext>
            </a:extLst>
          </p:cNvPr>
          <p:cNvSpPr txBox="1"/>
          <p:nvPr/>
        </p:nvSpPr>
        <p:spPr>
          <a:xfrm>
            <a:off x="7393587" y="3583087"/>
            <a:ext cx="1943416" cy="1384995"/>
          </a:xfrm>
          <a:prstGeom prst="rect">
            <a:avLst/>
          </a:prstGeom>
          <a:noFill/>
        </p:spPr>
        <p:txBody>
          <a:bodyPr wrap="square" rtlCol="0">
            <a:spAutoFit/>
          </a:bodyPr>
          <a:lstStyle/>
          <a:p>
            <a:r>
              <a:rPr kumimoji="1" lang="ja-JP" altLang="en-US" sz="1400" b="1" dirty="0">
                <a:solidFill>
                  <a:prstClr val="black"/>
                </a:solidFill>
              </a:rPr>
              <a:t>・学際日本学プログラム学生との共修</a:t>
            </a:r>
            <a:endParaRPr kumimoji="1" lang="en-US" altLang="ja-JP" sz="1400" b="1" dirty="0">
              <a:solidFill>
                <a:prstClr val="black"/>
              </a:solidFill>
            </a:endParaRPr>
          </a:p>
          <a:p>
            <a:r>
              <a:rPr kumimoji="1" lang="ja-JP" altLang="en-US" sz="1400" b="1" dirty="0">
                <a:solidFill>
                  <a:prstClr val="black"/>
                </a:solidFill>
              </a:rPr>
              <a:t>・体系化されたプログラム</a:t>
            </a:r>
            <a:endParaRPr kumimoji="1" lang="en-US" altLang="ja-JP" sz="1400" b="1" dirty="0">
              <a:solidFill>
                <a:prstClr val="black"/>
              </a:solidFill>
            </a:endParaRPr>
          </a:p>
          <a:p>
            <a:r>
              <a:rPr kumimoji="1" lang="ja-JP" altLang="en-US" sz="1400" b="1" dirty="0">
                <a:solidFill>
                  <a:prstClr val="black"/>
                </a:solidFill>
              </a:rPr>
              <a:t>・日本語で専門領域を学ぶ</a:t>
            </a:r>
          </a:p>
        </p:txBody>
      </p:sp>
      <p:sp>
        <p:nvSpPr>
          <p:cNvPr id="12" name="テキスト ボックス 11">
            <a:extLst>
              <a:ext uri="{FF2B5EF4-FFF2-40B4-BE49-F238E27FC236}">
                <a16:creationId xmlns:a16="http://schemas.microsoft.com/office/drawing/2014/main" id="{920F2C18-1A19-428E-9620-6CE861F72480}"/>
              </a:ext>
            </a:extLst>
          </p:cNvPr>
          <p:cNvSpPr txBox="1"/>
          <p:nvPr/>
        </p:nvSpPr>
        <p:spPr>
          <a:xfrm>
            <a:off x="7451880" y="5452399"/>
            <a:ext cx="2015970" cy="738664"/>
          </a:xfrm>
          <a:prstGeom prst="rect">
            <a:avLst/>
          </a:prstGeom>
          <a:noFill/>
        </p:spPr>
        <p:txBody>
          <a:bodyPr wrap="square" rtlCol="0">
            <a:spAutoFit/>
          </a:bodyPr>
          <a:lstStyle/>
          <a:p>
            <a:r>
              <a:rPr kumimoji="1" lang="ja-JP" altLang="en-US" sz="1400" dirty="0">
                <a:solidFill>
                  <a:prstClr val="black"/>
                </a:solidFill>
              </a:rPr>
              <a:t>・日本語学修を中心に、自由選択による専門科目の履修</a:t>
            </a:r>
            <a:endParaRPr kumimoji="1" lang="en-US" altLang="ja-JP" sz="1400" dirty="0">
              <a:solidFill>
                <a:prstClr val="black"/>
              </a:solidFill>
            </a:endParaRPr>
          </a:p>
        </p:txBody>
      </p:sp>
      <p:sp>
        <p:nvSpPr>
          <p:cNvPr id="13" name="テキスト ボックス 12">
            <a:extLst>
              <a:ext uri="{FF2B5EF4-FFF2-40B4-BE49-F238E27FC236}">
                <a16:creationId xmlns:a16="http://schemas.microsoft.com/office/drawing/2014/main" id="{590F105E-4FA7-4038-A8A8-7AD9E47B02A0}"/>
              </a:ext>
            </a:extLst>
          </p:cNvPr>
          <p:cNvSpPr txBox="1"/>
          <p:nvPr/>
        </p:nvSpPr>
        <p:spPr>
          <a:xfrm>
            <a:off x="3491629" y="3546218"/>
            <a:ext cx="874112" cy="307777"/>
          </a:xfrm>
          <a:prstGeom prst="rect">
            <a:avLst/>
          </a:prstGeom>
          <a:noFill/>
        </p:spPr>
        <p:txBody>
          <a:bodyPr wrap="square" rtlCol="0">
            <a:spAutoFit/>
          </a:bodyPr>
          <a:lstStyle/>
          <a:p>
            <a:r>
              <a:rPr kumimoji="1" lang="ja-JP" altLang="en-US" sz="1400" dirty="0">
                <a:solidFill>
                  <a:prstClr val="black"/>
                </a:solidFill>
              </a:rPr>
              <a:t>改組後</a:t>
            </a:r>
            <a:endParaRPr kumimoji="1" lang="en-US" altLang="ja-JP" sz="1400" dirty="0">
              <a:solidFill>
                <a:prstClr val="black"/>
              </a:solidFill>
            </a:endParaRPr>
          </a:p>
        </p:txBody>
      </p:sp>
      <p:sp>
        <p:nvSpPr>
          <p:cNvPr id="14" name="テキスト ボックス 13">
            <a:extLst>
              <a:ext uri="{FF2B5EF4-FFF2-40B4-BE49-F238E27FC236}">
                <a16:creationId xmlns:a16="http://schemas.microsoft.com/office/drawing/2014/main" id="{237671F0-0A9A-4DE5-96DB-BDA945D52EDE}"/>
              </a:ext>
            </a:extLst>
          </p:cNvPr>
          <p:cNvSpPr txBox="1"/>
          <p:nvPr/>
        </p:nvSpPr>
        <p:spPr>
          <a:xfrm>
            <a:off x="514034" y="3534234"/>
            <a:ext cx="631450" cy="307777"/>
          </a:xfrm>
          <a:prstGeom prst="rect">
            <a:avLst/>
          </a:prstGeom>
          <a:noFill/>
        </p:spPr>
        <p:txBody>
          <a:bodyPr wrap="square" rtlCol="0">
            <a:spAutoFit/>
          </a:bodyPr>
          <a:lstStyle/>
          <a:p>
            <a:r>
              <a:rPr kumimoji="1" lang="ja-JP" altLang="en-US" sz="1400" dirty="0">
                <a:solidFill>
                  <a:prstClr val="black"/>
                </a:solidFill>
              </a:rPr>
              <a:t>従来</a:t>
            </a:r>
            <a:endParaRPr kumimoji="1" lang="en-US" altLang="ja-JP" sz="1400" dirty="0">
              <a:solidFill>
                <a:prstClr val="black"/>
              </a:solidFill>
            </a:endParaRPr>
          </a:p>
        </p:txBody>
      </p:sp>
      <p:sp>
        <p:nvSpPr>
          <p:cNvPr id="17" name="テキスト ボックス 16">
            <a:extLst>
              <a:ext uri="{FF2B5EF4-FFF2-40B4-BE49-F238E27FC236}">
                <a16:creationId xmlns:a16="http://schemas.microsoft.com/office/drawing/2014/main" id="{52149C70-EA84-4125-9CE6-9B6C413AC99B}"/>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18" name="図 17">
            <a:extLst>
              <a:ext uri="{FF2B5EF4-FFF2-40B4-BE49-F238E27FC236}">
                <a16:creationId xmlns:a16="http://schemas.microsoft.com/office/drawing/2014/main" id="{EA942092-D6C5-448E-862D-C8741D7A7A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0651" y="1694609"/>
            <a:ext cx="2207064" cy="1325564"/>
          </a:xfrm>
          <a:prstGeom prst="rect">
            <a:avLst/>
          </a:prstGeom>
        </p:spPr>
      </p:pic>
      <p:sp>
        <p:nvSpPr>
          <p:cNvPr id="19" name="テキスト ボックス 18">
            <a:extLst>
              <a:ext uri="{FF2B5EF4-FFF2-40B4-BE49-F238E27FC236}">
                <a16:creationId xmlns:a16="http://schemas.microsoft.com/office/drawing/2014/main" id="{E9710A72-5C83-464F-9DAC-979FA14E0BAE}"/>
              </a:ext>
            </a:extLst>
          </p:cNvPr>
          <p:cNvSpPr txBox="1"/>
          <p:nvPr/>
        </p:nvSpPr>
        <p:spPr>
          <a:xfrm>
            <a:off x="524925" y="5632870"/>
            <a:ext cx="2015970" cy="738664"/>
          </a:xfrm>
          <a:prstGeom prst="rect">
            <a:avLst/>
          </a:prstGeom>
          <a:noFill/>
        </p:spPr>
        <p:txBody>
          <a:bodyPr wrap="square" rtlCol="0">
            <a:spAutoFit/>
          </a:bodyPr>
          <a:lstStyle/>
          <a:p>
            <a:r>
              <a:rPr kumimoji="1" lang="ja-JP" altLang="en-US" sz="1400" dirty="0">
                <a:solidFill>
                  <a:prstClr val="black"/>
                </a:solidFill>
              </a:rPr>
              <a:t>・日本語学修を中心に、自由選択による専門科目の履修</a:t>
            </a:r>
            <a:endParaRPr kumimoji="1" lang="en-US" altLang="ja-JP" sz="1400" dirty="0">
              <a:solidFill>
                <a:prstClr val="black"/>
              </a:solidFill>
            </a:endParaRPr>
          </a:p>
        </p:txBody>
      </p:sp>
    </p:spTree>
    <p:extLst>
      <p:ext uri="{BB962C8B-B14F-4D97-AF65-F5344CB8AC3E}">
        <p14:creationId xmlns:p14="http://schemas.microsoft.com/office/powerpoint/2010/main" val="1598385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613453" y="92011"/>
            <a:ext cx="8026953" cy="1052856"/>
          </a:xfrm>
        </p:spPr>
        <p:txBody>
          <a:bodyPr>
            <a:normAutofit/>
          </a:bodyPr>
          <a:lstStyle/>
          <a:p>
            <a:pPr algn="ctr"/>
            <a:r>
              <a:rPr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rPr>
              <a:t>ダブルディグリー・プログラム（</a:t>
            </a:r>
            <a:r>
              <a:rPr lang="en-US" altLang="ja-JP" sz="2800" dirty="0">
                <a:solidFill>
                  <a:schemeClr val="accent1">
                    <a:lumMod val="75000"/>
                  </a:schemeClr>
                </a:solidFill>
                <a:latin typeface="游ゴシック Medium" panose="020B0500000000000000" pitchFamily="50" charset="-128"/>
                <a:ea typeface="游ゴシック Medium" panose="020B0500000000000000" pitchFamily="50" charset="-128"/>
              </a:rPr>
              <a:t>DDP</a:t>
            </a:r>
            <a:r>
              <a:rPr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rPr>
              <a:t>）</a:t>
            </a:r>
            <a:br>
              <a:rPr lang="en-US" altLang="ja-JP" sz="28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rPr>
              <a:t>海外協定大学から新潟大学への留学生の場合</a:t>
            </a: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4</a:t>
            </a:fld>
            <a:endParaRPr kumimoji="1" lang="ja-JP" altLang="en-US" sz="1400" dirty="0">
              <a:solidFill>
                <a:prstClr val="black">
                  <a:tint val="75000"/>
                </a:prstClr>
              </a:solidFill>
            </a:endParaRPr>
          </a:p>
        </p:txBody>
      </p:sp>
      <p:sp>
        <p:nvSpPr>
          <p:cNvPr id="10" name="楕円 9">
            <a:extLst>
              <a:ext uri="{FF2B5EF4-FFF2-40B4-BE49-F238E27FC236}">
                <a16:creationId xmlns:a16="http://schemas.microsoft.com/office/drawing/2014/main" id="{12F4901A-46B8-4425-AB8F-12906B0E7C4D}"/>
              </a:ext>
            </a:extLst>
          </p:cNvPr>
          <p:cNvSpPr/>
          <p:nvPr/>
        </p:nvSpPr>
        <p:spPr>
          <a:xfrm>
            <a:off x="312300" y="2548424"/>
            <a:ext cx="2729948" cy="2955235"/>
          </a:xfrm>
          <a:prstGeom prst="ellipse">
            <a:avLst/>
          </a:prstGeom>
          <a:solidFill>
            <a:schemeClr val="accent5">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01C919DF-854D-4BD3-B0AC-22B571062783}"/>
              </a:ext>
            </a:extLst>
          </p:cNvPr>
          <p:cNvSpPr/>
          <p:nvPr/>
        </p:nvSpPr>
        <p:spPr>
          <a:xfrm>
            <a:off x="1921456" y="2576795"/>
            <a:ext cx="2729948" cy="2955235"/>
          </a:xfrm>
          <a:prstGeom prst="ellipse">
            <a:avLst/>
          </a:prstGeom>
          <a:solidFill>
            <a:schemeClr val="accent4">
              <a:lumMod val="40000"/>
              <a:lumOff val="6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FFE0671B-FDD8-46E0-9C7A-CE600130EC26}"/>
              </a:ext>
            </a:extLst>
          </p:cNvPr>
          <p:cNvSpPr txBox="1"/>
          <p:nvPr/>
        </p:nvSpPr>
        <p:spPr>
          <a:xfrm>
            <a:off x="1140561" y="5066764"/>
            <a:ext cx="1073426" cy="369332"/>
          </a:xfrm>
          <a:prstGeom prst="rect">
            <a:avLst/>
          </a:prstGeom>
          <a:noFill/>
        </p:spPr>
        <p:txBody>
          <a:bodyPr wrap="square" rtlCol="0">
            <a:spAutoFit/>
          </a:bodyPr>
          <a:lstStyle/>
          <a:p>
            <a:r>
              <a:rPr kumimoji="1" lang="en-US" altLang="ja-JP" dirty="0"/>
              <a:t>124</a:t>
            </a:r>
            <a:r>
              <a:rPr kumimoji="1" lang="ja-JP" altLang="en-US" dirty="0"/>
              <a:t>単位</a:t>
            </a:r>
          </a:p>
        </p:txBody>
      </p:sp>
      <p:sp>
        <p:nvSpPr>
          <p:cNvPr id="15" name="テキスト ボックス 14">
            <a:extLst>
              <a:ext uri="{FF2B5EF4-FFF2-40B4-BE49-F238E27FC236}">
                <a16:creationId xmlns:a16="http://schemas.microsoft.com/office/drawing/2014/main" id="{461382EA-7677-467F-81CF-9E5D74E3518C}"/>
              </a:ext>
            </a:extLst>
          </p:cNvPr>
          <p:cNvSpPr txBox="1"/>
          <p:nvPr/>
        </p:nvSpPr>
        <p:spPr>
          <a:xfrm>
            <a:off x="2754441" y="5034379"/>
            <a:ext cx="1177570" cy="369332"/>
          </a:xfrm>
          <a:prstGeom prst="rect">
            <a:avLst/>
          </a:prstGeom>
          <a:noFill/>
        </p:spPr>
        <p:txBody>
          <a:bodyPr wrap="square" rtlCol="0">
            <a:spAutoFit/>
          </a:bodyPr>
          <a:lstStyle/>
          <a:p>
            <a:r>
              <a:rPr kumimoji="1" lang="en-US" altLang="ja-JP" dirty="0"/>
              <a:t>130</a:t>
            </a:r>
            <a:r>
              <a:rPr kumimoji="1" lang="ja-JP" altLang="en-US" dirty="0"/>
              <a:t>単位</a:t>
            </a:r>
          </a:p>
        </p:txBody>
      </p:sp>
      <p:sp>
        <p:nvSpPr>
          <p:cNvPr id="16" name="テキスト ボックス 15">
            <a:extLst>
              <a:ext uri="{FF2B5EF4-FFF2-40B4-BE49-F238E27FC236}">
                <a16:creationId xmlns:a16="http://schemas.microsoft.com/office/drawing/2014/main" id="{0D096958-CFEA-4440-BD86-E0F0D13E9B70}"/>
              </a:ext>
            </a:extLst>
          </p:cNvPr>
          <p:cNvSpPr txBox="1"/>
          <p:nvPr/>
        </p:nvSpPr>
        <p:spPr>
          <a:xfrm>
            <a:off x="2048158" y="3813110"/>
            <a:ext cx="1073426" cy="400110"/>
          </a:xfrm>
          <a:prstGeom prst="rect">
            <a:avLst/>
          </a:prstGeom>
          <a:noFill/>
        </p:spPr>
        <p:txBody>
          <a:bodyPr wrap="square" rtlCol="0">
            <a:spAutoFit/>
          </a:bodyPr>
          <a:lstStyle/>
          <a:p>
            <a:r>
              <a:rPr kumimoji="1" lang="en-US" altLang="ja-JP" sz="2000" b="1" dirty="0">
                <a:solidFill>
                  <a:srgbClr val="C00000"/>
                </a:solidFill>
              </a:rPr>
              <a:t>60</a:t>
            </a:r>
            <a:r>
              <a:rPr kumimoji="1" lang="ja-JP" altLang="en-US" sz="2000" b="1" dirty="0">
                <a:solidFill>
                  <a:srgbClr val="C00000"/>
                </a:solidFill>
              </a:rPr>
              <a:t>単位</a:t>
            </a:r>
          </a:p>
        </p:txBody>
      </p:sp>
      <p:sp>
        <p:nvSpPr>
          <p:cNvPr id="17" name="矢印: 上 16">
            <a:extLst>
              <a:ext uri="{FF2B5EF4-FFF2-40B4-BE49-F238E27FC236}">
                <a16:creationId xmlns:a16="http://schemas.microsoft.com/office/drawing/2014/main" id="{11B8C356-E683-4772-884E-4753EAD5C87D}"/>
              </a:ext>
            </a:extLst>
          </p:cNvPr>
          <p:cNvSpPr/>
          <p:nvPr/>
        </p:nvSpPr>
        <p:spPr>
          <a:xfrm>
            <a:off x="2876468" y="5588951"/>
            <a:ext cx="238719" cy="343074"/>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上 17">
            <a:extLst>
              <a:ext uri="{FF2B5EF4-FFF2-40B4-BE49-F238E27FC236}">
                <a16:creationId xmlns:a16="http://schemas.microsoft.com/office/drawing/2014/main" id="{47D3E7BB-3A9E-4F8A-8D9E-ADA26642F605}"/>
              </a:ext>
            </a:extLst>
          </p:cNvPr>
          <p:cNvSpPr/>
          <p:nvPr/>
        </p:nvSpPr>
        <p:spPr>
          <a:xfrm>
            <a:off x="2855786" y="4738207"/>
            <a:ext cx="259401" cy="281898"/>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矢印: 上 20">
            <a:extLst>
              <a:ext uri="{FF2B5EF4-FFF2-40B4-BE49-F238E27FC236}">
                <a16:creationId xmlns:a16="http://schemas.microsoft.com/office/drawing/2014/main" id="{8FA59907-71C6-495C-BF0A-090FECBF1A2E}"/>
              </a:ext>
            </a:extLst>
          </p:cNvPr>
          <p:cNvSpPr/>
          <p:nvPr/>
        </p:nvSpPr>
        <p:spPr>
          <a:xfrm rot="17343676">
            <a:off x="2018184" y="4336720"/>
            <a:ext cx="345806" cy="556665"/>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矢印: 上 21">
            <a:extLst>
              <a:ext uri="{FF2B5EF4-FFF2-40B4-BE49-F238E27FC236}">
                <a16:creationId xmlns:a16="http://schemas.microsoft.com/office/drawing/2014/main" id="{E524D4D6-2BAA-42C6-85F0-2A0B0589D697}"/>
              </a:ext>
            </a:extLst>
          </p:cNvPr>
          <p:cNvSpPr/>
          <p:nvPr/>
        </p:nvSpPr>
        <p:spPr>
          <a:xfrm rot="4149458">
            <a:off x="1917086" y="3276635"/>
            <a:ext cx="370826" cy="478617"/>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矢印: 上 22">
            <a:extLst>
              <a:ext uri="{FF2B5EF4-FFF2-40B4-BE49-F238E27FC236}">
                <a16:creationId xmlns:a16="http://schemas.microsoft.com/office/drawing/2014/main" id="{BFA9576B-39DC-4F0B-9C20-E78B63E0FD58}"/>
              </a:ext>
            </a:extLst>
          </p:cNvPr>
          <p:cNvSpPr/>
          <p:nvPr/>
        </p:nvSpPr>
        <p:spPr>
          <a:xfrm>
            <a:off x="3119071" y="2812619"/>
            <a:ext cx="324679" cy="468605"/>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上 23">
            <a:extLst>
              <a:ext uri="{FF2B5EF4-FFF2-40B4-BE49-F238E27FC236}">
                <a16:creationId xmlns:a16="http://schemas.microsoft.com/office/drawing/2014/main" id="{074CE9CC-1F65-4B03-A18F-EF22F8EA7B56}"/>
              </a:ext>
            </a:extLst>
          </p:cNvPr>
          <p:cNvSpPr/>
          <p:nvPr/>
        </p:nvSpPr>
        <p:spPr>
          <a:xfrm>
            <a:off x="3115187" y="2073035"/>
            <a:ext cx="324679" cy="468605"/>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上 24">
            <a:extLst>
              <a:ext uri="{FF2B5EF4-FFF2-40B4-BE49-F238E27FC236}">
                <a16:creationId xmlns:a16="http://schemas.microsoft.com/office/drawing/2014/main" id="{A6F30FEC-D50C-4CD3-BFAA-5B89385FC578}"/>
              </a:ext>
            </a:extLst>
          </p:cNvPr>
          <p:cNvSpPr/>
          <p:nvPr/>
        </p:nvSpPr>
        <p:spPr>
          <a:xfrm>
            <a:off x="1451112" y="2064784"/>
            <a:ext cx="324679" cy="468605"/>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A5C5D2C4-9B16-4092-BED8-0673E539CACF}"/>
              </a:ext>
            </a:extLst>
          </p:cNvPr>
          <p:cNvSpPr txBox="1"/>
          <p:nvPr/>
        </p:nvSpPr>
        <p:spPr>
          <a:xfrm>
            <a:off x="505610" y="1316849"/>
            <a:ext cx="2064211" cy="646331"/>
          </a:xfrm>
          <a:prstGeom prst="rect">
            <a:avLst/>
          </a:prstGeom>
          <a:solidFill>
            <a:schemeClr val="accent5">
              <a:lumMod val="75000"/>
            </a:schemeClr>
          </a:solidFill>
        </p:spPr>
        <p:txBody>
          <a:bodyPr wrap="square" rtlCol="0">
            <a:spAutoFit/>
          </a:bodyPr>
          <a:lstStyle/>
          <a:p>
            <a:pPr algn="ctr"/>
            <a:r>
              <a:rPr kumimoji="1" lang="ja-JP" altLang="en-US" sz="1600" dirty="0">
                <a:solidFill>
                  <a:schemeClr val="bg1"/>
                </a:solidFill>
              </a:rPr>
              <a:t>新潟大学の学位</a:t>
            </a:r>
            <a:endParaRPr kumimoji="1" lang="en-US" altLang="ja-JP" sz="1600" dirty="0">
              <a:solidFill>
                <a:schemeClr val="bg1"/>
              </a:solidFill>
            </a:endParaRPr>
          </a:p>
          <a:p>
            <a:pPr algn="ctr"/>
            <a:r>
              <a:rPr kumimoji="1" lang="ja-JP" altLang="en-US" sz="2000" dirty="0">
                <a:solidFill>
                  <a:schemeClr val="bg1"/>
                </a:solidFill>
              </a:rPr>
              <a:t>学士（学術）</a:t>
            </a:r>
          </a:p>
        </p:txBody>
      </p:sp>
      <p:sp>
        <p:nvSpPr>
          <p:cNvPr id="27" name="テキスト ボックス 26">
            <a:extLst>
              <a:ext uri="{FF2B5EF4-FFF2-40B4-BE49-F238E27FC236}">
                <a16:creationId xmlns:a16="http://schemas.microsoft.com/office/drawing/2014/main" id="{2A56A99F-8962-4234-9F5C-384541B92C94}"/>
              </a:ext>
            </a:extLst>
          </p:cNvPr>
          <p:cNvSpPr txBox="1"/>
          <p:nvPr/>
        </p:nvSpPr>
        <p:spPr>
          <a:xfrm>
            <a:off x="2670886" y="1325970"/>
            <a:ext cx="2064211" cy="646331"/>
          </a:xfrm>
          <a:prstGeom prst="rect">
            <a:avLst/>
          </a:prstGeom>
          <a:solidFill>
            <a:schemeClr val="accent4">
              <a:lumMod val="60000"/>
              <a:lumOff val="40000"/>
            </a:schemeClr>
          </a:solidFill>
        </p:spPr>
        <p:txBody>
          <a:bodyPr wrap="square" rtlCol="0">
            <a:spAutoFit/>
          </a:bodyPr>
          <a:lstStyle/>
          <a:p>
            <a:pPr algn="ctr"/>
            <a:r>
              <a:rPr kumimoji="1" lang="ja-JP" altLang="en-US" sz="1600" dirty="0"/>
              <a:t>東国大学校の学位</a:t>
            </a:r>
            <a:endParaRPr kumimoji="1" lang="en-US" altLang="ja-JP" sz="1600" dirty="0"/>
          </a:p>
          <a:p>
            <a:pPr algn="ctr"/>
            <a:r>
              <a:rPr kumimoji="1" lang="ja-JP" altLang="en-US" sz="2000" dirty="0"/>
              <a:t>学士（文学）</a:t>
            </a:r>
          </a:p>
        </p:txBody>
      </p:sp>
      <p:sp>
        <p:nvSpPr>
          <p:cNvPr id="28" name="テキスト ボックス 27">
            <a:extLst>
              <a:ext uri="{FF2B5EF4-FFF2-40B4-BE49-F238E27FC236}">
                <a16:creationId xmlns:a16="http://schemas.microsoft.com/office/drawing/2014/main" id="{6011DBA0-9751-4C1A-9775-1A79E27D2AA1}"/>
              </a:ext>
            </a:extLst>
          </p:cNvPr>
          <p:cNvSpPr txBox="1"/>
          <p:nvPr/>
        </p:nvSpPr>
        <p:spPr>
          <a:xfrm rot="17406496">
            <a:off x="2049171" y="4399535"/>
            <a:ext cx="360775" cy="430887"/>
          </a:xfrm>
          <a:prstGeom prst="rect">
            <a:avLst/>
          </a:prstGeom>
          <a:noFill/>
        </p:spPr>
        <p:txBody>
          <a:bodyPr wrap="square" rtlCol="0">
            <a:spAutoFit/>
          </a:bodyPr>
          <a:lstStyle/>
          <a:p>
            <a:r>
              <a:rPr kumimoji="1" lang="ja-JP" altLang="en-US" sz="1100" dirty="0"/>
              <a:t>留学</a:t>
            </a:r>
          </a:p>
        </p:txBody>
      </p:sp>
      <p:sp>
        <p:nvSpPr>
          <p:cNvPr id="29" name="テキスト ボックス 28">
            <a:extLst>
              <a:ext uri="{FF2B5EF4-FFF2-40B4-BE49-F238E27FC236}">
                <a16:creationId xmlns:a16="http://schemas.microsoft.com/office/drawing/2014/main" id="{DCE7A516-A7E1-4B15-8AB3-E39EAD7AF087}"/>
              </a:ext>
            </a:extLst>
          </p:cNvPr>
          <p:cNvSpPr txBox="1"/>
          <p:nvPr/>
        </p:nvSpPr>
        <p:spPr>
          <a:xfrm>
            <a:off x="4792397" y="1303785"/>
            <a:ext cx="4792335" cy="4893647"/>
          </a:xfrm>
          <a:prstGeom prst="rect">
            <a:avLst/>
          </a:prstGeom>
          <a:noFill/>
        </p:spPr>
        <p:txBody>
          <a:bodyPr wrap="square" rtlCol="0">
            <a:spAutoFit/>
          </a:bodyPr>
          <a:lstStyle/>
          <a:p>
            <a:r>
              <a:rPr kumimoji="1" lang="en-US" altLang="ja-JP" sz="2400" dirty="0"/>
              <a:t>【DDP</a:t>
            </a:r>
            <a:r>
              <a:rPr kumimoji="1" lang="ja-JP" altLang="en-US" sz="2400" dirty="0"/>
              <a:t>とは？</a:t>
            </a:r>
            <a:r>
              <a:rPr kumimoji="1" lang="en-US" altLang="ja-JP" sz="2400" dirty="0"/>
              <a:t>】</a:t>
            </a:r>
          </a:p>
          <a:p>
            <a:r>
              <a:rPr kumimoji="1" lang="ja-JP" altLang="en-US" sz="2400" dirty="0"/>
              <a:t>東国大学校の学生が新潟大学に留学し、所定の単位を取得して、東国大学校と新潟大学から</a:t>
            </a:r>
            <a:r>
              <a:rPr kumimoji="1" lang="ja-JP" altLang="en-US" sz="2400" dirty="0">
                <a:solidFill>
                  <a:srgbClr val="002060"/>
                </a:solidFill>
              </a:rPr>
              <a:t>２つの学位を取得する</a:t>
            </a:r>
            <a:r>
              <a:rPr kumimoji="1" lang="ja-JP" altLang="en-US" sz="2400" dirty="0"/>
              <a:t>プログラムです。</a:t>
            </a:r>
            <a:endParaRPr kumimoji="1" lang="en-US" altLang="ja-JP" sz="2400" dirty="0"/>
          </a:p>
          <a:p>
            <a:endParaRPr kumimoji="1" lang="en-US" altLang="ja-JP" sz="2400" dirty="0"/>
          </a:p>
          <a:p>
            <a:r>
              <a:rPr kumimoji="1" lang="en-US" altLang="ja-JP" sz="2400" dirty="0"/>
              <a:t>【</a:t>
            </a:r>
            <a:r>
              <a:rPr kumimoji="1" lang="ja-JP" altLang="en-US" sz="2400" dirty="0"/>
              <a:t>単位認定</a:t>
            </a:r>
            <a:r>
              <a:rPr kumimoji="1" lang="en-US" altLang="ja-JP" sz="2400" dirty="0"/>
              <a:t>】</a:t>
            </a:r>
          </a:p>
          <a:p>
            <a:r>
              <a:rPr kumimoji="1" lang="ja-JP" altLang="en-US" sz="2400" dirty="0"/>
              <a:t>東国大学校で取得した単位のうち</a:t>
            </a:r>
            <a:r>
              <a:rPr kumimoji="1" lang="en-US" altLang="ja-JP" sz="2400" dirty="0"/>
              <a:t>60</a:t>
            </a:r>
            <a:r>
              <a:rPr kumimoji="1" lang="ja-JP" altLang="en-US" sz="2400" dirty="0"/>
              <a:t>単位までを新潟大学の単位として認定し、残り</a:t>
            </a:r>
            <a:r>
              <a:rPr kumimoji="1" lang="en-US" altLang="ja-JP" sz="2400" dirty="0"/>
              <a:t>64</a:t>
            </a:r>
            <a:r>
              <a:rPr kumimoji="1" lang="ja-JP" altLang="en-US" sz="2400" dirty="0"/>
              <a:t>単位を留学中に取得することで、新潟大学での学位認定に必要な</a:t>
            </a:r>
            <a:r>
              <a:rPr kumimoji="1" lang="en-US" altLang="ja-JP" sz="2400" dirty="0"/>
              <a:t>124</a:t>
            </a:r>
            <a:r>
              <a:rPr kumimoji="1" lang="ja-JP" altLang="en-US" sz="2400" dirty="0"/>
              <a:t>単位を無理なく揃えることができます。</a:t>
            </a:r>
          </a:p>
        </p:txBody>
      </p:sp>
      <p:sp>
        <p:nvSpPr>
          <p:cNvPr id="32" name="テキスト ボックス 31">
            <a:extLst>
              <a:ext uri="{FF2B5EF4-FFF2-40B4-BE49-F238E27FC236}">
                <a16:creationId xmlns:a16="http://schemas.microsoft.com/office/drawing/2014/main" id="{F1AD7F29-F1D3-4990-9095-2FD1017B0DDE}"/>
              </a:ext>
            </a:extLst>
          </p:cNvPr>
          <p:cNvSpPr txBox="1"/>
          <p:nvPr/>
        </p:nvSpPr>
        <p:spPr>
          <a:xfrm rot="3992860">
            <a:off x="1902974" y="3327083"/>
            <a:ext cx="360775" cy="430887"/>
          </a:xfrm>
          <a:prstGeom prst="rect">
            <a:avLst/>
          </a:prstGeom>
          <a:noFill/>
        </p:spPr>
        <p:txBody>
          <a:bodyPr wrap="square" rtlCol="0">
            <a:spAutoFit/>
          </a:bodyPr>
          <a:lstStyle/>
          <a:p>
            <a:r>
              <a:rPr kumimoji="1" lang="ja-JP" altLang="en-US" sz="1100" dirty="0"/>
              <a:t>帰国</a:t>
            </a:r>
          </a:p>
        </p:txBody>
      </p:sp>
      <p:sp>
        <p:nvSpPr>
          <p:cNvPr id="33" name="テキスト ボックス 32">
            <a:extLst>
              <a:ext uri="{FF2B5EF4-FFF2-40B4-BE49-F238E27FC236}">
                <a16:creationId xmlns:a16="http://schemas.microsoft.com/office/drawing/2014/main" id="{E7348075-C990-4FA5-82D8-EC40516FE2FD}"/>
              </a:ext>
            </a:extLst>
          </p:cNvPr>
          <p:cNvSpPr txBox="1"/>
          <p:nvPr/>
        </p:nvSpPr>
        <p:spPr>
          <a:xfrm>
            <a:off x="908875" y="6002335"/>
            <a:ext cx="3246781" cy="707886"/>
          </a:xfrm>
          <a:prstGeom prst="rect">
            <a:avLst/>
          </a:prstGeom>
          <a:noFill/>
          <a:ln>
            <a:solidFill>
              <a:srgbClr val="002060"/>
            </a:solidFill>
          </a:ln>
        </p:spPr>
        <p:txBody>
          <a:bodyPr wrap="square" rtlCol="0">
            <a:spAutoFit/>
          </a:bodyPr>
          <a:lstStyle/>
          <a:p>
            <a:r>
              <a:rPr kumimoji="1" lang="ja-JP" altLang="en-US" sz="2000" b="1" dirty="0">
                <a:solidFill>
                  <a:srgbClr val="002060"/>
                </a:solidFill>
              </a:rPr>
              <a:t>新潟大学への</a:t>
            </a:r>
            <a:r>
              <a:rPr kumimoji="1" lang="en-US" altLang="ja-JP" sz="2000" b="1" dirty="0">
                <a:solidFill>
                  <a:srgbClr val="002060"/>
                </a:solidFill>
              </a:rPr>
              <a:t>1.5</a:t>
            </a:r>
            <a:r>
              <a:rPr kumimoji="1" lang="ja-JP" altLang="en-US" sz="2000" b="1" dirty="0">
                <a:solidFill>
                  <a:srgbClr val="002060"/>
                </a:solidFill>
              </a:rPr>
              <a:t>～</a:t>
            </a:r>
            <a:r>
              <a:rPr kumimoji="1" lang="en-US" altLang="ja-JP" sz="2000" b="1" dirty="0">
                <a:solidFill>
                  <a:srgbClr val="002060"/>
                </a:solidFill>
              </a:rPr>
              <a:t>2</a:t>
            </a:r>
            <a:r>
              <a:rPr kumimoji="1" lang="ja-JP" altLang="en-US" sz="2000" b="1" dirty="0">
                <a:solidFill>
                  <a:srgbClr val="002060"/>
                </a:solidFill>
              </a:rPr>
              <a:t>年間の留学で</a:t>
            </a:r>
            <a:r>
              <a:rPr kumimoji="1" lang="en-US" altLang="ja-JP" sz="2000" b="1" dirty="0">
                <a:solidFill>
                  <a:srgbClr val="002060"/>
                </a:solidFill>
              </a:rPr>
              <a:t>64</a:t>
            </a:r>
            <a:r>
              <a:rPr kumimoji="1" lang="ja-JP" altLang="en-US" sz="2000" b="1" dirty="0">
                <a:solidFill>
                  <a:srgbClr val="002060"/>
                </a:solidFill>
              </a:rPr>
              <a:t>単位を取得</a:t>
            </a:r>
          </a:p>
        </p:txBody>
      </p:sp>
      <p:sp>
        <p:nvSpPr>
          <p:cNvPr id="34" name="テキスト ボックス 33">
            <a:extLst>
              <a:ext uri="{FF2B5EF4-FFF2-40B4-BE49-F238E27FC236}">
                <a16:creationId xmlns:a16="http://schemas.microsoft.com/office/drawing/2014/main" id="{785E092C-4164-4C18-B5A1-E3A12BCF3F87}"/>
              </a:ext>
            </a:extLst>
          </p:cNvPr>
          <p:cNvSpPr txBox="1"/>
          <p:nvPr/>
        </p:nvSpPr>
        <p:spPr>
          <a:xfrm>
            <a:off x="789985" y="3047092"/>
            <a:ext cx="1073426" cy="400110"/>
          </a:xfrm>
          <a:prstGeom prst="rect">
            <a:avLst/>
          </a:prstGeom>
          <a:noFill/>
          <a:ln>
            <a:solidFill>
              <a:srgbClr val="002060"/>
            </a:solidFill>
          </a:ln>
        </p:spPr>
        <p:txBody>
          <a:bodyPr wrap="square" rtlCol="0">
            <a:spAutoFit/>
          </a:bodyPr>
          <a:lstStyle/>
          <a:p>
            <a:r>
              <a:rPr kumimoji="1" lang="en-US" altLang="ja-JP" sz="2000" b="1" dirty="0">
                <a:solidFill>
                  <a:srgbClr val="002060"/>
                </a:solidFill>
              </a:rPr>
              <a:t>64</a:t>
            </a:r>
            <a:r>
              <a:rPr kumimoji="1" lang="ja-JP" altLang="en-US" sz="2000" b="1" dirty="0">
                <a:solidFill>
                  <a:srgbClr val="002060"/>
                </a:solidFill>
              </a:rPr>
              <a:t>単位</a:t>
            </a:r>
          </a:p>
        </p:txBody>
      </p:sp>
      <p:sp>
        <p:nvSpPr>
          <p:cNvPr id="12" name="テキスト ボックス 11">
            <a:extLst>
              <a:ext uri="{FF2B5EF4-FFF2-40B4-BE49-F238E27FC236}">
                <a16:creationId xmlns:a16="http://schemas.microsoft.com/office/drawing/2014/main" id="{3007EBF6-2929-46BD-B317-B7A4F83F1620}"/>
              </a:ext>
            </a:extLst>
          </p:cNvPr>
          <p:cNvSpPr txBox="1"/>
          <p:nvPr/>
        </p:nvSpPr>
        <p:spPr>
          <a:xfrm>
            <a:off x="519208" y="3594714"/>
            <a:ext cx="1828800" cy="1200329"/>
          </a:xfrm>
          <a:prstGeom prst="rect">
            <a:avLst/>
          </a:prstGeom>
          <a:noFill/>
        </p:spPr>
        <p:txBody>
          <a:bodyPr wrap="square" rtlCol="0">
            <a:spAutoFit/>
          </a:bodyPr>
          <a:lstStyle/>
          <a:p>
            <a:r>
              <a:rPr kumimoji="1" lang="ja-JP" altLang="en-US" dirty="0"/>
              <a:t>新潟大学</a:t>
            </a:r>
            <a:endParaRPr kumimoji="1" lang="en-US" altLang="ja-JP" dirty="0"/>
          </a:p>
          <a:p>
            <a:r>
              <a:rPr kumimoji="1" lang="ja-JP" altLang="en-US" dirty="0"/>
              <a:t>経済科学部</a:t>
            </a:r>
            <a:endParaRPr kumimoji="1" lang="en-US" altLang="ja-JP" dirty="0"/>
          </a:p>
          <a:p>
            <a:r>
              <a:rPr kumimoji="1" lang="ja-JP" altLang="en-US" dirty="0"/>
              <a:t>学際日本学</a:t>
            </a:r>
            <a:endParaRPr kumimoji="1" lang="en-US" altLang="ja-JP" dirty="0"/>
          </a:p>
          <a:p>
            <a:r>
              <a:rPr kumimoji="1" lang="ja-JP" altLang="en-US" dirty="0"/>
              <a:t>プログラム</a:t>
            </a:r>
          </a:p>
        </p:txBody>
      </p:sp>
      <p:sp>
        <p:nvSpPr>
          <p:cNvPr id="13" name="テキスト ボックス 12">
            <a:extLst>
              <a:ext uri="{FF2B5EF4-FFF2-40B4-BE49-F238E27FC236}">
                <a16:creationId xmlns:a16="http://schemas.microsoft.com/office/drawing/2014/main" id="{99524122-CD6D-482B-AF79-19EC01D09620}"/>
              </a:ext>
            </a:extLst>
          </p:cNvPr>
          <p:cNvSpPr txBox="1"/>
          <p:nvPr/>
        </p:nvSpPr>
        <p:spPr>
          <a:xfrm>
            <a:off x="3205876" y="3621208"/>
            <a:ext cx="1366892" cy="646331"/>
          </a:xfrm>
          <a:prstGeom prst="rect">
            <a:avLst/>
          </a:prstGeom>
          <a:noFill/>
        </p:spPr>
        <p:txBody>
          <a:bodyPr wrap="square" rtlCol="0">
            <a:spAutoFit/>
          </a:bodyPr>
          <a:lstStyle/>
          <a:p>
            <a:r>
              <a:rPr kumimoji="1" lang="ja-JP" altLang="en-US" dirty="0"/>
              <a:t>東国大学校</a:t>
            </a:r>
            <a:endParaRPr kumimoji="1" lang="en-US" altLang="ja-JP" dirty="0"/>
          </a:p>
          <a:p>
            <a:r>
              <a:rPr kumimoji="1" lang="ja-JP" altLang="en-US" dirty="0"/>
              <a:t>文科大学</a:t>
            </a:r>
            <a:endParaRPr kumimoji="1" lang="en-US" altLang="ja-JP" dirty="0"/>
          </a:p>
        </p:txBody>
      </p:sp>
      <p:sp>
        <p:nvSpPr>
          <p:cNvPr id="30" name="テキスト ボックス 29">
            <a:extLst>
              <a:ext uri="{FF2B5EF4-FFF2-40B4-BE49-F238E27FC236}">
                <a16:creationId xmlns:a16="http://schemas.microsoft.com/office/drawing/2014/main" id="{9B002D0A-319F-481F-B1F3-7C8DD5CA74B8}"/>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31" name="図 30">
            <a:extLst>
              <a:ext uri="{FF2B5EF4-FFF2-40B4-BE49-F238E27FC236}">
                <a16:creationId xmlns:a16="http://schemas.microsoft.com/office/drawing/2014/main" id="{57BAA1D8-3F4A-4995-A9AC-9EC5ACE84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0651" y="1694609"/>
            <a:ext cx="2207064" cy="1325564"/>
          </a:xfrm>
          <a:prstGeom prst="rect">
            <a:avLst/>
          </a:prstGeom>
        </p:spPr>
      </p:pic>
    </p:spTree>
    <p:extLst>
      <p:ext uri="{BB962C8B-B14F-4D97-AF65-F5344CB8AC3E}">
        <p14:creationId xmlns:p14="http://schemas.microsoft.com/office/powerpoint/2010/main" val="159760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21" grpId="0" animBg="1"/>
      <p:bldP spid="22" grpId="0" animBg="1"/>
      <p:bldP spid="23" grpId="0" animBg="1"/>
      <p:bldP spid="24" grpId="0" animBg="1"/>
      <p:bldP spid="25" grpId="0" animBg="1"/>
      <p:bldP spid="26" grpId="0" animBg="1"/>
      <p:bldP spid="27" grpId="0" animBg="1"/>
      <p:bldP spid="28" grpId="0"/>
      <p:bldP spid="32" grpId="0"/>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613452" y="92011"/>
            <a:ext cx="8736496" cy="1052856"/>
          </a:xfrm>
        </p:spPr>
        <p:txBody>
          <a:bodyPr>
            <a:normAutofit/>
          </a:bodyPr>
          <a:lstStyle/>
          <a:p>
            <a:pPr algn="ctr"/>
            <a:r>
              <a:rPr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rPr>
              <a:t>単位互換の相互性</a:t>
            </a: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a:xfrm>
            <a:off x="8521148" y="6492876"/>
            <a:ext cx="2057400" cy="365125"/>
          </a:xfrm>
        </p:spPr>
        <p:txBody>
          <a:bodyPr/>
          <a:lstStyle/>
          <a:p>
            <a:fld id="{1752DE31-64EA-4D51-89FE-06EF74E1FACA}" type="slidenum">
              <a:rPr kumimoji="1" lang="ja-JP" altLang="en-US" sz="1400">
                <a:solidFill>
                  <a:prstClr val="black">
                    <a:tint val="75000"/>
                  </a:prstClr>
                </a:solidFill>
              </a:rPr>
              <a:pPr/>
              <a:t>5</a:t>
            </a:fld>
            <a:endParaRPr kumimoji="1" lang="ja-JP" altLang="en-US" sz="1400" dirty="0">
              <a:solidFill>
                <a:prstClr val="black">
                  <a:tint val="75000"/>
                </a:prstClr>
              </a:solidFill>
            </a:endParaRPr>
          </a:p>
        </p:txBody>
      </p:sp>
      <p:sp>
        <p:nvSpPr>
          <p:cNvPr id="24" name="矢印: 上 23">
            <a:extLst>
              <a:ext uri="{FF2B5EF4-FFF2-40B4-BE49-F238E27FC236}">
                <a16:creationId xmlns:a16="http://schemas.microsoft.com/office/drawing/2014/main" id="{074CE9CC-1F65-4B03-A18F-EF22F8EA7B56}"/>
              </a:ext>
            </a:extLst>
          </p:cNvPr>
          <p:cNvSpPr/>
          <p:nvPr/>
        </p:nvSpPr>
        <p:spPr>
          <a:xfrm>
            <a:off x="3025444" y="2109541"/>
            <a:ext cx="324679" cy="468605"/>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上 24">
            <a:extLst>
              <a:ext uri="{FF2B5EF4-FFF2-40B4-BE49-F238E27FC236}">
                <a16:creationId xmlns:a16="http://schemas.microsoft.com/office/drawing/2014/main" id="{A6F30FEC-D50C-4CD3-BFAA-5B89385FC578}"/>
              </a:ext>
            </a:extLst>
          </p:cNvPr>
          <p:cNvSpPr/>
          <p:nvPr/>
        </p:nvSpPr>
        <p:spPr>
          <a:xfrm>
            <a:off x="1159749" y="2108868"/>
            <a:ext cx="324679" cy="468605"/>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A5C5D2C4-9B16-4092-BED8-0673E539CACF}"/>
              </a:ext>
            </a:extLst>
          </p:cNvPr>
          <p:cNvSpPr txBox="1"/>
          <p:nvPr/>
        </p:nvSpPr>
        <p:spPr>
          <a:xfrm>
            <a:off x="171581" y="1372942"/>
            <a:ext cx="2064211" cy="646331"/>
          </a:xfrm>
          <a:prstGeom prst="rect">
            <a:avLst/>
          </a:prstGeom>
          <a:solidFill>
            <a:schemeClr val="accent5">
              <a:lumMod val="75000"/>
            </a:schemeClr>
          </a:solidFill>
        </p:spPr>
        <p:txBody>
          <a:bodyPr wrap="square" rtlCol="0">
            <a:spAutoFit/>
          </a:bodyPr>
          <a:lstStyle/>
          <a:p>
            <a:pPr algn="ctr"/>
            <a:r>
              <a:rPr kumimoji="1" lang="ja-JP" altLang="en-US" sz="1600" dirty="0">
                <a:solidFill>
                  <a:schemeClr val="bg1"/>
                </a:solidFill>
              </a:rPr>
              <a:t>新潟大学の学位</a:t>
            </a:r>
            <a:endParaRPr kumimoji="1" lang="en-US" altLang="ja-JP" sz="1600" dirty="0">
              <a:solidFill>
                <a:schemeClr val="bg1"/>
              </a:solidFill>
            </a:endParaRPr>
          </a:p>
          <a:p>
            <a:pPr algn="ctr"/>
            <a:r>
              <a:rPr kumimoji="1" lang="ja-JP" altLang="en-US" sz="2000" dirty="0">
                <a:solidFill>
                  <a:schemeClr val="bg1"/>
                </a:solidFill>
              </a:rPr>
              <a:t>学士（学術）</a:t>
            </a:r>
          </a:p>
        </p:txBody>
      </p:sp>
      <p:sp>
        <p:nvSpPr>
          <p:cNvPr id="27" name="テキスト ボックス 26">
            <a:extLst>
              <a:ext uri="{FF2B5EF4-FFF2-40B4-BE49-F238E27FC236}">
                <a16:creationId xmlns:a16="http://schemas.microsoft.com/office/drawing/2014/main" id="{2A56A99F-8962-4234-9F5C-384541B92C94}"/>
              </a:ext>
            </a:extLst>
          </p:cNvPr>
          <p:cNvSpPr txBox="1"/>
          <p:nvPr/>
        </p:nvSpPr>
        <p:spPr>
          <a:xfrm>
            <a:off x="2397522" y="1372942"/>
            <a:ext cx="2064211" cy="646331"/>
          </a:xfrm>
          <a:prstGeom prst="rect">
            <a:avLst/>
          </a:prstGeom>
          <a:solidFill>
            <a:schemeClr val="accent4">
              <a:lumMod val="20000"/>
              <a:lumOff val="80000"/>
            </a:schemeClr>
          </a:solidFill>
        </p:spPr>
        <p:txBody>
          <a:bodyPr wrap="square" rtlCol="0">
            <a:spAutoFit/>
          </a:bodyPr>
          <a:lstStyle/>
          <a:p>
            <a:pPr algn="ctr"/>
            <a:r>
              <a:rPr kumimoji="1" lang="ja-JP" altLang="en-US" sz="1600" dirty="0"/>
              <a:t>東国大学校の学位</a:t>
            </a:r>
            <a:endParaRPr kumimoji="1" lang="en-US" altLang="ja-JP" sz="1600" dirty="0"/>
          </a:p>
          <a:p>
            <a:pPr algn="ctr"/>
            <a:r>
              <a:rPr kumimoji="1" lang="ja-JP" altLang="en-US" sz="2000" dirty="0"/>
              <a:t>学士（文学）</a:t>
            </a:r>
          </a:p>
        </p:txBody>
      </p:sp>
      <p:sp>
        <p:nvSpPr>
          <p:cNvPr id="29" name="テキスト ボックス 28">
            <a:extLst>
              <a:ext uri="{FF2B5EF4-FFF2-40B4-BE49-F238E27FC236}">
                <a16:creationId xmlns:a16="http://schemas.microsoft.com/office/drawing/2014/main" id="{DCE7A516-A7E1-4B15-8AB3-E39EAD7AF087}"/>
              </a:ext>
            </a:extLst>
          </p:cNvPr>
          <p:cNvSpPr txBox="1"/>
          <p:nvPr/>
        </p:nvSpPr>
        <p:spPr>
          <a:xfrm>
            <a:off x="4848429" y="1148788"/>
            <a:ext cx="4601868" cy="5016758"/>
          </a:xfrm>
          <a:prstGeom prst="rect">
            <a:avLst/>
          </a:prstGeom>
          <a:noFill/>
        </p:spPr>
        <p:txBody>
          <a:bodyPr wrap="square" rtlCol="0">
            <a:spAutoFit/>
          </a:bodyPr>
          <a:lstStyle/>
          <a:p>
            <a:r>
              <a:rPr kumimoji="1" lang="ja-JP" altLang="en-US" sz="2000" dirty="0"/>
              <a:t>新潟大学経済科学部学際日本学プログラムは、大学設置基準第</a:t>
            </a:r>
            <a:r>
              <a:rPr kumimoji="1" lang="en-US" altLang="ja-JP" sz="2000" dirty="0"/>
              <a:t>28</a:t>
            </a:r>
            <a:r>
              <a:rPr kumimoji="1" lang="ja-JP" altLang="en-US" sz="2000" dirty="0"/>
              <a:t>条等に基づき、</a:t>
            </a:r>
            <a:r>
              <a:rPr kumimoji="1" lang="en-US" altLang="ja-JP" sz="2000" dirty="0"/>
              <a:t>DDP</a:t>
            </a:r>
            <a:r>
              <a:rPr kumimoji="1" lang="ja-JP" altLang="en-US" sz="2000" dirty="0"/>
              <a:t>留学生が出身大学（派遣元大学）において履修した単位のうち、</a:t>
            </a:r>
            <a:r>
              <a:rPr kumimoji="1" lang="en-US" altLang="ja-JP" sz="2000" dirty="0"/>
              <a:t>60</a:t>
            </a:r>
            <a:r>
              <a:rPr kumimoji="1" lang="ja-JP" altLang="en-US" sz="2000" dirty="0"/>
              <a:t>単位を超えない範囲で単位認定し、卒業要件単位として扱います。</a:t>
            </a:r>
            <a:endParaRPr kumimoji="1" lang="en-US" altLang="ja-JP" sz="2000" dirty="0"/>
          </a:p>
          <a:p>
            <a:r>
              <a:rPr kumimoji="1" lang="ja-JP" altLang="en-US" sz="2000" dirty="0"/>
              <a:t>　↓</a:t>
            </a:r>
            <a:endParaRPr kumimoji="1" lang="en-US" altLang="ja-JP" sz="2000" dirty="0"/>
          </a:p>
          <a:p>
            <a:r>
              <a:rPr kumimoji="1" lang="ja-JP" altLang="en-US" sz="2000" dirty="0"/>
              <a:t>逆に、派遣元大学も、派遣元大学の国内法に基づき、</a:t>
            </a:r>
            <a:r>
              <a:rPr kumimoji="1" lang="en-US" altLang="ja-JP" sz="2000" dirty="0"/>
              <a:t>DDP</a:t>
            </a:r>
            <a:r>
              <a:rPr kumimoji="1" lang="ja-JP" altLang="en-US" sz="2000" dirty="0"/>
              <a:t>学生が留学中、新潟大学経済科学部学際日本学プログラムにおいて履修した単位から一定程度の単位を認定し、派遣元大学の卒業要件単位として扱うことができます。</a:t>
            </a:r>
            <a:endParaRPr kumimoji="1" lang="en-US" altLang="ja-JP" sz="2000" dirty="0"/>
          </a:p>
          <a:p>
            <a:r>
              <a:rPr kumimoji="1" lang="ja-JP" altLang="en-US" sz="2000" dirty="0"/>
              <a:t>　↓</a:t>
            </a:r>
            <a:endParaRPr kumimoji="1" lang="en-US" altLang="ja-JP" sz="2000" dirty="0"/>
          </a:p>
          <a:p>
            <a:r>
              <a:rPr kumimoji="1" lang="ja-JP" altLang="en-US" sz="2000" dirty="0"/>
              <a:t>相互の単位互換で、</a:t>
            </a:r>
            <a:r>
              <a:rPr kumimoji="1" lang="en-US" altLang="ja-JP" sz="2000" dirty="0"/>
              <a:t>DDP</a:t>
            </a:r>
            <a:r>
              <a:rPr kumimoji="1" lang="ja-JP" altLang="en-US" sz="2000" dirty="0"/>
              <a:t>学生の無理のない履修を実現することが可能です。</a:t>
            </a:r>
          </a:p>
        </p:txBody>
      </p:sp>
      <p:sp>
        <p:nvSpPr>
          <p:cNvPr id="3" name="正方形/長方形 2">
            <a:extLst>
              <a:ext uri="{FF2B5EF4-FFF2-40B4-BE49-F238E27FC236}">
                <a16:creationId xmlns:a16="http://schemas.microsoft.com/office/drawing/2014/main" id="{80BEDBF9-FC2D-474D-80C0-3BC8646984B9}"/>
              </a:ext>
            </a:extLst>
          </p:cNvPr>
          <p:cNvSpPr/>
          <p:nvPr/>
        </p:nvSpPr>
        <p:spPr>
          <a:xfrm>
            <a:off x="460698" y="2757280"/>
            <a:ext cx="1722783" cy="2605621"/>
          </a:xfrm>
          <a:prstGeom prst="rect">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73C3A9AA-9851-49F8-9816-483832777166}"/>
              </a:ext>
            </a:extLst>
          </p:cNvPr>
          <p:cNvSpPr/>
          <p:nvPr/>
        </p:nvSpPr>
        <p:spPr>
          <a:xfrm>
            <a:off x="2365571" y="2757280"/>
            <a:ext cx="1722783" cy="26056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3007EBF6-2929-46BD-B317-B7A4F83F1620}"/>
              </a:ext>
            </a:extLst>
          </p:cNvPr>
          <p:cNvSpPr txBox="1"/>
          <p:nvPr/>
        </p:nvSpPr>
        <p:spPr>
          <a:xfrm>
            <a:off x="642788" y="3871032"/>
            <a:ext cx="1828800" cy="1200329"/>
          </a:xfrm>
          <a:prstGeom prst="rect">
            <a:avLst/>
          </a:prstGeom>
          <a:noFill/>
        </p:spPr>
        <p:txBody>
          <a:bodyPr wrap="square" rtlCol="0">
            <a:spAutoFit/>
          </a:bodyPr>
          <a:lstStyle/>
          <a:p>
            <a:r>
              <a:rPr kumimoji="1" lang="ja-JP" altLang="en-US" dirty="0"/>
              <a:t>新潟大学</a:t>
            </a:r>
            <a:endParaRPr kumimoji="1" lang="en-US" altLang="ja-JP" dirty="0"/>
          </a:p>
          <a:p>
            <a:r>
              <a:rPr kumimoji="1" lang="ja-JP" altLang="en-US" dirty="0"/>
              <a:t>経済科学部</a:t>
            </a:r>
            <a:endParaRPr kumimoji="1" lang="en-US" altLang="ja-JP" dirty="0"/>
          </a:p>
          <a:p>
            <a:r>
              <a:rPr kumimoji="1" lang="ja-JP" altLang="en-US" dirty="0"/>
              <a:t>学際日本学</a:t>
            </a:r>
            <a:endParaRPr kumimoji="1" lang="en-US" altLang="ja-JP" dirty="0"/>
          </a:p>
          <a:p>
            <a:r>
              <a:rPr kumimoji="1" lang="ja-JP" altLang="en-US" dirty="0"/>
              <a:t>プログラム</a:t>
            </a:r>
          </a:p>
        </p:txBody>
      </p:sp>
      <p:sp>
        <p:nvSpPr>
          <p:cNvPr id="14" name="テキスト ボックス 13">
            <a:extLst>
              <a:ext uri="{FF2B5EF4-FFF2-40B4-BE49-F238E27FC236}">
                <a16:creationId xmlns:a16="http://schemas.microsoft.com/office/drawing/2014/main" id="{FFE0671B-FDD8-46E0-9C7A-CE600130EC26}"/>
              </a:ext>
            </a:extLst>
          </p:cNvPr>
          <p:cNvSpPr txBox="1"/>
          <p:nvPr/>
        </p:nvSpPr>
        <p:spPr>
          <a:xfrm>
            <a:off x="828182" y="5461351"/>
            <a:ext cx="1073426" cy="369332"/>
          </a:xfrm>
          <a:prstGeom prst="rect">
            <a:avLst/>
          </a:prstGeom>
          <a:noFill/>
        </p:spPr>
        <p:txBody>
          <a:bodyPr wrap="square" rtlCol="0">
            <a:spAutoFit/>
          </a:bodyPr>
          <a:lstStyle/>
          <a:p>
            <a:r>
              <a:rPr kumimoji="1" lang="en-US" altLang="ja-JP" dirty="0"/>
              <a:t>124</a:t>
            </a:r>
            <a:r>
              <a:rPr kumimoji="1" lang="ja-JP" altLang="en-US" dirty="0"/>
              <a:t>単位</a:t>
            </a:r>
          </a:p>
        </p:txBody>
      </p:sp>
      <p:sp>
        <p:nvSpPr>
          <p:cNvPr id="13" name="テキスト ボックス 12">
            <a:extLst>
              <a:ext uri="{FF2B5EF4-FFF2-40B4-BE49-F238E27FC236}">
                <a16:creationId xmlns:a16="http://schemas.microsoft.com/office/drawing/2014/main" id="{99524122-CD6D-482B-AF79-19EC01D09620}"/>
              </a:ext>
            </a:extLst>
          </p:cNvPr>
          <p:cNvSpPr txBox="1"/>
          <p:nvPr/>
        </p:nvSpPr>
        <p:spPr>
          <a:xfrm>
            <a:off x="2464963" y="3256326"/>
            <a:ext cx="1630017" cy="646331"/>
          </a:xfrm>
          <a:prstGeom prst="rect">
            <a:avLst/>
          </a:prstGeom>
          <a:noFill/>
        </p:spPr>
        <p:txBody>
          <a:bodyPr wrap="square" rtlCol="0">
            <a:spAutoFit/>
          </a:bodyPr>
          <a:lstStyle/>
          <a:p>
            <a:r>
              <a:rPr kumimoji="1" lang="ja-JP" altLang="en-US" dirty="0"/>
              <a:t>東国大学校</a:t>
            </a:r>
            <a:endParaRPr kumimoji="1" lang="en-US" altLang="ja-JP" dirty="0"/>
          </a:p>
          <a:p>
            <a:r>
              <a:rPr kumimoji="1" lang="ja-JP" altLang="en-US" dirty="0"/>
              <a:t>文科大学</a:t>
            </a:r>
            <a:endParaRPr kumimoji="1" lang="en-US" altLang="ja-JP" dirty="0"/>
          </a:p>
        </p:txBody>
      </p:sp>
      <p:sp>
        <p:nvSpPr>
          <p:cNvPr id="15" name="テキスト ボックス 14">
            <a:extLst>
              <a:ext uri="{FF2B5EF4-FFF2-40B4-BE49-F238E27FC236}">
                <a16:creationId xmlns:a16="http://schemas.microsoft.com/office/drawing/2014/main" id="{461382EA-7677-467F-81CF-9E5D74E3518C}"/>
              </a:ext>
            </a:extLst>
          </p:cNvPr>
          <p:cNvSpPr txBox="1"/>
          <p:nvPr/>
        </p:nvSpPr>
        <p:spPr>
          <a:xfrm>
            <a:off x="2661683" y="5417148"/>
            <a:ext cx="1170019" cy="369332"/>
          </a:xfrm>
          <a:prstGeom prst="rect">
            <a:avLst/>
          </a:prstGeom>
          <a:noFill/>
        </p:spPr>
        <p:txBody>
          <a:bodyPr wrap="square" rtlCol="0">
            <a:spAutoFit/>
          </a:bodyPr>
          <a:lstStyle/>
          <a:p>
            <a:r>
              <a:rPr kumimoji="1" lang="en-US" altLang="ja-JP" dirty="0"/>
              <a:t>130</a:t>
            </a:r>
            <a:r>
              <a:rPr kumimoji="1" lang="ja-JP" altLang="en-US" dirty="0"/>
              <a:t>単位</a:t>
            </a:r>
          </a:p>
        </p:txBody>
      </p:sp>
      <p:sp>
        <p:nvSpPr>
          <p:cNvPr id="35" name="正方形/長方形 34">
            <a:extLst>
              <a:ext uri="{FF2B5EF4-FFF2-40B4-BE49-F238E27FC236}">
                <a16:creationId xmlns:a16="http://schemas.microsoft.com/office/drawing/2014/main" id="{A087D0BE-889C-4903-AF30-F419F470C32E}"/>
              </a:ext>
            </a:extLst>
          </p:cNvPr>
          <p:cNvSpPr/>
          <p:nvPr/>
        </p:nvSpPr>
        <p:spPr>
          <a:xfrm>
            <a:off x="2178661" y="4380484"/>
            <a:ext cx="1949963" cy="980569"/>
          </a:xfrm>
          <a:prstGeom prst="rect">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6A202030-02A3-420C-ADD8-216B192C6E7D}"/>
              </a:ext>
            </a:extLst>
          </p:cNvPr>
          <p:cNvSpPr/>
          <p:nvPr/>
        </p:nvSpPr>
        <p:spPr>
          <a:xfrm>
            <a:off x="447559" y="2762836"/>
            <a:ext cx="1949963" cy="894128"/>
          </a:xfrm>
          <a:prstGeom prst="rect">
            <a:avLst/>
          </a:prstGeom>
          <a:solidFill>
            <a:schemeClr val="accent4">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EA98FB39-8545-41CB-B2D9-BA708BD5526A}"/>
              </a:ext>
            </a:extLst>
          </p:cNvPr>
          <p:cNvSpPr txBox="1"/>
          <p:nvPr/>
        </p:nvSpPr>
        <p:spPr>
          <a:xfrm>
            <a:off x="2572672" y="4702029"/>
            <a:ext cx="1348043" cy="369332"/>
          </a:xfrm>
          <a:prstGeom prst="rect">
            <a:avLst/>
          </a:prstGeom>
          <a:noFill/>
        </p:spPr>
        <p:txBody>
          <a:bodyPr wrap="square" rtlCol="0">
            <a:spAutoFit/>
          </a:bodyPr>
          <a:lstStyle/>
          <a:p>
            <a:r>
              <a:rPr kumimoji="1" lang="en-US" altLang="ja-JP" dirty="0">
                <a:solidFill>
                  <a:srgbClr val="C00000"/>
                </a:solidFill>
              </a:rPr>
              <a:t>60/124</a:t>
            </a:r>
            <a:r>
              <a:rPr kumimoji="1" lang="ja-JP" altLang="en-US" dirty="0">
                <a:solidFill>
                  <a:srgbClr val="C00000"/>
                </a:solidFill>
              </a:rPr>
              <a:t>単位</a:t>
            </a:r>
          </a:p>
        </p:txBody>
      </p:sp>
      <p:sp>
        <p:nvSpPr>
          <p:cNvPr id="38" name="テキスト ボックス 37">
            <a:extLst>
              <a:ext uri="{FF2B5EF4-FFF2-40B4-BE49-F238E27FC236}">
                <a16:creationId xmlns:a16="http://schemas.microsoft.com/office/drawing/2014/main" id="{7D05E139-F54D-49D0-9C3B-0F3EF8166D14}"/>
              </a:ext>
            </a:extLst>
          </p:cNvPr>
          <p:cNvSpPr txBox="1"/>
          <p:nvPr/>
        </p:nvSpPr>
        <p:spPr>
          <a:xfrm>
            <a:off x="567213" y="2996914"/>
            <a:ext cx="1589069" cy="369332"/>
          </a:xfrm>
          <a:prstGeom prst="rect">
            <a:avLst/>
          </a:prstGeom>
          <a:noFill/>
        </p:spPr>
        <p:txBody>
          <a:bodyPr wrap="square" rtlCol="0">
            <a:spAutoFit/>
          </a:bodyPr>
          <a:lstStyle/>
          <a:p>
            <a:r>
              <a:rPr kumimoji="1" lang="ja-JP" altLang="en-US" sz="1200" dirty="0">
                <a:solidFill>
                  <a:srgbClr val="C00000"/>
                </a:solidFill>
              </a:rPr>
              <a:t>●●</a:t>
            </a:r>
            <a:r>
              <a:rPr kumimoji="1" lang="en-US" altLang="ja-JP" dirty="0">
                <a:solidFill>
                  <a:srgbClr val="C00000"/>
                </a:solidFill>
              </a:rPr>
              <a:t>/130</a:t>
            </a:r>
            <a:r>
              <a:rPr kumimoji="1" lang="ja-JP" altLang="en-US" dirty="0">
                <a:solidFill>
                  <a:srgbClr val="C00000"/>
                </a:solidFill>
              </a:rPr>
              <a:t>単位</a:t>
            </a:r>
          </a:p>
        </p:txBody>
      </p:sp>
      <p:sp>
        <p:nvSpPr>
          <p:cNvPr id="21" name="テキスト ボックス 20">
            <a:extLst>
              <a:ext uri="{FF2B5EF4-FFF2-40B4-BE49-F238E27FC236}">
                <a16:creationId xmlns:a16="http://schemas.microsoft.com/office/drawing/2014/main" id="{CD134675-97E0-4815-8C18-76E0DE6C8FD6}"/>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22" name="図 21">
            <a:extLst>
              <a:ext uri="{FF2B5EF4-FFF2-40B4-BE49-F238E27FC236}">
                <a16:creationId xmlns:a16="http://schemas.microsoft.com/office/drawing/2014/main" id="{6D8C5DE0-A295-4DD2-968B-C04A0F97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0651" y="1694609"/>
            <a:ext cx="2207064" cy="1325564"/>
          </a:xfrm>
          <a:prstGeom prst="rect">
            <a:avLst/>
          </a:prstGeom>
        </p:spPr>
      </p:pic>
    </p:spTree>
    <p:extLst>
      <p:ext uri="{BB962C8B-B14F-4D97-AF65-F5344CB8AC3E}">
        <p14:creationId xmlns:p14="http://schemas.microsoft.com/office/powerpoint/2010/main" val="420731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29">
                                            <p:txEl>
                                              <p:pRg st="0" end="0"/>
                                            </p:txEl>
                                          </p:spTgt>
                                        </p:tgtEl>
                                        <p:attrNameLst>
                                          <p:attrName>style.visibility</p:attrName>
                                        </p:attrNameLst>
                                      </p:cBhvr>
                                      <p:to>
                                        <p:strVal val="visible"/>
                                      </p:to>
                                    </p:set>
                                    <p:animEffect transition="in" filter="fade">
                                      <p:cBhvr>
                                        <p:cTn id="22" dur="500"/>
                                        <p:tgtEl>
                                          <p:spTgt spid="2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nodeType="withEffect">
                                  <p:stCondLst>
                                    <p:cond delay="0"/>
                                  </p:stCondLst>
                                  <p:childTnLst>
                                    <p:set>
                                      <p:cBhvr>
                                        <p:cTn id="41" dur="1" fill="hold">
                                          <p:stCondLst>
                                            <p:cond delay="0"/>
                                          </p:stCondLst>
                                        </p:cTn>
                                        <p:tgtEl>
                                          <p:spTgt spid="29">
                                            <p:txEl>
                                              <p:pRg st="1" end="1"/>
                                            </p:txEl>
                                          </p:spTgt>
                                        </p:tgtEl>
                                        <p:attrNameLst>
                                          <p:attrName>style.visibility</p:attrName>
                                        </p:attrNameLst>
                                      </p:cBhvr>
                                      <p:to>
                                        <p:strVal val="visible"/>
                                      </p:to>
                                    </p:set>
                                    <p:animEffect transition="in" filter="fade">
                                      <p:cBhvr>
                                        <p:cTn id="42" dur="500"/>
                                        <p:tgtEl>
                                          <p:spTgt spid="29">
                                            <p:txEl>
                                              <p:pRg st="1" end="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9">
                                            <p:txEl>
                                              <p:pRg st="2" end="2"/>
                                            </p:txEl>
                                          </p:spTgt>
                                        </p:tgtEl>
                                        <p:attrNameLst>
                                          <p:attrName>style.visibility</p:attrName>
                                        </p:attrNameLst>
                                      </p:cBhvr>
                                      <p:to>
                                        <p:strVal val="visible"/>
                                      </p:to>
                                    </p:set>
                                    <p:animEffect transition="in" filter="fade">
                                      <p:cBhvr>
                                        <p:cTn id="45" dur="500"/>
                                        <p:tgtEl>
                                          <p:spTgt spid="29">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9">
                                            <p:txEl>
                                              <p:pRg st="3" end="3"/>
                                            </p:txEl>
                                          </p:spTgt>
                                        </p:tgtEl>
                                        <p:attrNameLst>
                                          <p:attrName>style.visibility</p:attrName>
                                        </p:attrNameLst>
                                      </p:cBhvr>
                                      <p:to>
                                        <p:strVal val="visible"/>
                                      </p:to>
                                    </p:set>
                                    <p:animEffect transition="in" filter="fade">
                                      <p:cBhvr>
                                        <p:cTn id="50" dur="500"/>
                                        <p:tgtEl>
                                          <p:spTgt spid="29">
                                            <p:txEl>
                                              <p:pRg st="3" end="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xEl>
                                              <p:pRg st="4" end="4"/>
                                            </p:txEl>
                                          </p:spTgt>
                                        </p:tgtEl>
                                        <p:attrNameLst>
                                          <p:attrName>style.visibility</p:attrName>
                                        </p:attrNameLst>
                                      </p:cBhvr>
                                      <p:to>
                                        <p:strVal val="visible"/>
                                      </p:to>
                                    </p:set>
                                    <p:animEffect transition="in" filter="fade">
                                      <p:cBhvr>
                                        <p:cTn id="53" dur="500"/>
                                        <p:tgtEl>
                                          <p:spTgt spid="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14" grpId="0"/>
      <p:bldP spid="15" grpId="0"/>
      <p:bldP spid="35" grpId="0" animBg="1"/>
      <p:bldP spid="36" grpId="0" animBg="1"/>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99924" y="217355"/>
            <a:ext cx="8051524" cy="1325563"/>
          </a:xfrm>
        </p:spPr>
        <p:txBody>
          <a:bodyPr>
            <a:normAutofit/>
          </a:bodyPr>
          <a:lstStyle/>
          <a:p>
            <a:pPr algn="ctr"/>
            <a:r>
              <a:rPr lang="en-US" altLang="ja-JP" sz="3200" dirty="0">
                <a:solidFill>
                  <a:schemeClr val="accent1">
                    <a:lumMod val="75000"/>
                  </a:schemeClr>
                </a:solidFill>
                <a:latin typeface="游ゴシック Medium" panose="020B0500000000000000" pitchFamily="50" charset="-128"/>
                <a:ea typeface="游ゴシック Medium" panose="020B0500000000000000" pitchFamily="50" charset="-128"/>
              </a:rPr>
              <a:t>DDP</a:t>
            </a:r>
            <a:r>
              <a:rPr lang="ja-JP" altLang="en-US" sz="3200" dirty="0">
                <a:solidFill>
                  <a:schemeClr val="accent1">
                    <a:lumMod val="75000"/>
                  </a:schemeClr>
                </a:solidFill>
                <a:latin typeface="游ゴシック Medium" panose="020B0500000000000000" pitchFamily="50" charset="-128"/>
                <a:ea typeface="游ゴシック Medium" panose="020B0500000000000000" pitchFamily="50" charset="-128"/>
              </a:rPr>
              <a:t>の学修スケジュール</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1964050" y="1406373"/>
            <a:ext cx="8157713" cy="4582779"/>
          </a:xfrm>
        </p:spPr>
        <p:txBody>
          <a:bodyPr>
            <a:normAutofit/>
          </a:bodyPr>
          <a:lstStyle/>
          <a:p>
            <a:pPr marL="0" indent="0">
              <a:buNone/>
            </a:pPr>
            <a:r>
              <a:rPr lang="ja-JP" altLang="en-US" sz="2400" dirty="0">
                <a:latin typeface="+mn-ea"/>
              </a:rPr>
              <a:t>「自国の大学における学修」と「新潟大学における学修」スケジュールとして、「</a:t>
            </a:r>
            <a:r>
              <a:rPr lang="en-US" altLang="ja-JP" sz="2400" dirty="0">
                <a:latin typeface="+mn-ea"/>
              </a:rPr>
              <a:t>2</a:t>
            </a:r>
            <a:r>
              <a:rPr lang="ja-JP" altLang="en-US" sz="2400" dirty="0">
                <a:latin typeface="+mn-ea"/>
              </a:rPr>
              <a:t>年＋</a:t>
            </a:r>
            <a:r>
              <a:rPr lang="en-US" altLang="ja-JP" sz="2400" dirty="0">
                <a:latin typeface="+mn-ea"/>
              </a:rPr>
              <a:t>2</a:t>
            </a:r>
            <a:r>
              <a:rPr lang="ja-JP" altLang="en-US" sz="2400" dirty="0">
                <a:latin typeface="+mn-ea"/>
              </a:rPr>
              <a:t>年＋</a:t>
            </a:r>
            <a:r>
              <a:rPr lang="en-US" altLang="ja-JP" sz="2400" dirty="0">
                <a:latin typeface="+mn-ea"/>
              </a:rPr>
              <a:t>1</a:t>
            </a:r>
            <a:r>
              <a:rPr lang="ja-JP" altLang="en-US" sz="2400" dirty="0">
                <a:latin typeface="+mn-ea"/>
              </a:rPr>
              <a:t>年」ないし「</a:t>
            </a:r>
            <a:r>
              <a:rPr lang="en-US" altLang="ja-JP" sz="2400" dirty="0">
                <a:latin typeface="+mn-ea"/>
              </a:rPr>
              <a:t>2.5</a:t>
            </a:r>
            <a:r>
              <a:rPr lang="ja-JP" altLang="en-US" sz="2400" dirty="0">
                <a:latin typeface="+mn-ea"/>
              </a:rPr>
              <a:t>年＋</a:t>
            </a:r>
            <a:r>
              <a:rPr lang="en-US" altLang="ja-JP" sz="2400" dirty="0">
                <a:latin typeface="+mn-ea"/>
              </a:rPr>
              <a:t>2</a:t>
            </a:r>
            <a:r>
              <a:rPr lang="ja-JP" altLang="en-US" sz="2400" dirty="0">
                <a:latin typeface="+mn-ea"/>
              </a:rPr>
              <a:t>年＋</a:t>
            </a:r>
            <a:r>
              <a:rPr lang="en-US" altLang="ja-JP" sz="2400" dirty="0">
                <a:latin typeface="+mn-ea"/>
              </a:rPr>
              <a:t>0.5</a:t>
            </a:r>
            <a:r>
              <a:rPr lang="ja-JP" altLang="en-US" sz="2400" dirty="0">
                <a:latin typeface="+mn-ea"/>
              </a:rPr>
              <a:t>年」などのタイプを想定しています。</a:t>
            </a:r>
            <a:endParaRPr lang="en-US" altLang="ja-JP" sz="2400" dirty="0">
              <a:latin typeface="+mn-ea"/>
            </a:endParaRPr>
          </a:p>
          <a:p>
            <a:pPr marL="0" indent="0">
              <a:buNone/>
            </a:pPr>
            <a:endParaRPr lang="en-US" altLang="ja-JP"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mtClean="0">
                <a:solidFill>
                  <a:prstClr val="black">
                    <a:tint val="75000"/>
                  </a:prstClr>
                </a:solidFill>
              </a:rPr>
              <a:pPr/>
              <a:t>6</a:t>
            </a:fld>
            <a:endParaRPr kumimoji="1" lang="ja-JP" altLang="en-US">
              <a:solidFill>
                <a:prstClr val="black">
                  <a:tint val="75000"/>
                </a:prstClr>
              </a:solidFill>
            </a:endParaRPr>
          </a:p>
        </p:txBody>
      </p:sp>
      <p:sp>
        <p:nvSpPr>
          <p:cNvPr id="12" name="テキスト ボックス 11">
            <a:extLst>
              <a:ext uri="{FF2B5EF4-FFF2-40B4-BE49-F238E27FC236}">
                <a16:creationId xmlns:a16="http://schemas.microsoft.com/office/drawing/2014/main" id="{920F2C18-1A19-428E-9620-6CE861F72480}"/>
              </a:ext>
            </a:extLst>
          </p:cNvPr>
          <p:cNvSpPr txBox="1"/>
          <p:nvPr/>
        </p:nvSpPr>
        <p:spPr>
          <a:xfrm>
            <a:off x="3432771" y="4496665"/>
            <a:ext cx="1764858" cy="738664"/>
          </a:xfrm>
          <a:prstGeom prst="rect">
            <a:avLst/>
          </a:prstGeom>
          <a:noFill/>
        </p:spPr>
        <p:txBody>
          <a:bodyPr wrap="square" rtlCol="0">
            <a:spAutoFit/>
          </a:bodyPr>
          <a:lstStyle/>
          <a:p>
            <a:r>
              <a:rPr kumimoji="1" lang="zh-TW" altLang="en-US" sz="1400" dirty="0">
                <a:solidFill>
                  <a:prstClr val="black"/>
                </a:solidFill>
                <a:latin typeface="Yu Gothic Medium" panose="020B0500000000000000" pitchFamily="50" charset="-128"/>
                <a:ea typeface="Yu Gothic Medium" panose="020B0500000000000000" pitchFamily="50" charset="-128"/>
              </a:rPr>
              <a:t>日本語能力試験（</a:t>
            </a:r>
            <a:r>
              <a:rPr kumimoji="1" lang="en-US" altLang="zh-TW" sz="1400" dirty="0">
                <a:solidFill>
                  <a:prstClr val="black"/>
                </a:solidFill>
                <a:latin typeface="Yu Gothic Medium" panose="020B0500000000000000" pitchFamily="50" charset="-128"/>
                <a:ea typeface="Yu Gothic Medium" panose="020B0500000000000000" pitchFamily="50" charset="-128"/>
              </a:rPr>
              <a:t>JLPT</a:t>
            </a:r>
            <a:r>
              <a:rPr kumimoji="1" lang="zh-TW" altLang="en-US" sz="1400" dirty="0">
                <a:solidFill>
                  <a:prstClr val="black"/>
                </a:solidFill>
                <a:latin typeface="Yu Gothic Medium" panose="020B0500000000000000" pitchFamily="50" charset="-128"/>
                <a:ea typeface="Yu Gothic Medium" panose="020B0500000000000000" pitchFamily="50" charset="-128"/>
              </a:rPr>
              <a:t>）</a:t>
            </a:r>
            <a:r>
              <a:rPr kumimoji="1" lang="en-US" altLang="zh-TW" sz="1400" dirty="0">
                <a:solidFill>
                  <a:prstClr val="black"/>
                </a:solidFill>
                <a:latin typeface="Yu Gothic Medium" panose="020B0500000000000000" pitchFamily="50" charset="-128"/>
                <a:ea typeface="Yu Gothic Medium" panose="020B0500000000000000" pitchFamily="50" charset="-128"/>
              </a:rPr>
              <a:t>N2</a:t>
            </a:r>
            <a:r>
              <a:rPr kumimoji="1" lang="ja-JP" altLang="en-US" sz="1400" dirty="0">
                <a:solidFill>
                  <a:prstClr val="black"/>
                </a:solidFill>
                <a:latin typeface="Yu Gothic Medium" panose="020B0500000000000000" pitchFamily="50" charset="-128"/>
                <a:ea typeface="Yu Gothic Medium" panose="020B0500000000000000" pitchFamily="50" charset="-128"/>
              </a:rPr>
              <a:t>レベル合格程度</a:t>
            </a:r>
            <a:endParaRPr kumimoji="1" lang="en-US" altLang="ja-JP" sz="1400" dirty="0">
              <a:solidFill>
                <a:prstClr val="black"/>
              </a:solidFill>
              <a:latin typeface="Yu Gothic Medium" panose="020B0500000000000000" pitchFamily="50" charset="-128"/>
              <a:ea typeface="Yu Gothic Medium" panose="020B0500000000000000" pitchFamily="50" charset="-128"/>
            </a:endParaRPr>
          </a:p>
        </p:txBody>
      </p:sp>
      <p:sp>
        <p:nvSpPr>
          <p:cNvPr id="13" name="矢印: 五方向 12">
            <a:extLst>
              <a:ext uri="{FF2B5EF4-FFF2-40B4-BE49-F238E27FC236}">
                <a16:creationId xmlns:a16="http://schemas.microsoft.com/office/drawing/2014/main" id="{DD0630F2-EC8F-49C0-837B-31B95D7EB95B}"/>
              </a:ext>
            </a:extLst>
          </p:cNvPr>
          <p:cNvSpPr/>
          <p:nvPr/>
        </p:nvSpPr>
        <p:spPr>
          <a:xfrm>
            <a:off x="1989105" y="3465635"/>
            <a:ext cx="1213558" cy="920415"/>
          </a:xfrm>
          <a:prstGeom prst="homePlate">
            <a:avLst>
              <a:gd name="adj" fmla="val 2883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32" name="矢印: 五方向 31">
            <a:extLst>
              <a:ext uri="{FF2B5EF4-FFF2-40B4-BE49-F238E27FC236}">
                <a16:creationId xmlns:a16="http://schemas.microsoft.com/office/drawing/2014/main" id="{F9ED8896-D618-41F9-B871-58FEAD2488B6}"/>
              </a:ext>
            </a:extLst>
          </p:cNvPr>
          <p:cNvSpPr/>
          <p:nvPr/>
        </p:nvSpPr>
        <p:spPr>
          <a:xfrm>
            <a:off x="4785872" y="3464082"/>
            <a:ext cx="1167345" cy="920415"/>
          </a:xfrm>
          <a:prstGeom prst="homePlate">
            <a:avLst>
              <a:gd name="adj" fmla="val 28831"/>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33" name="テキスト ボックス 32">
            <a:extLst>
              <a:ext uri="{FF2B5EF4-FFF2-40B4-BE49-F238E27FC236}">
                <a16:creationId xmlns:a16="http://schemas.microsoft.com/office/drawing/2014/main" id="{B728BF5C-44F2-4219-B022-482332BD5753}"/>
              </a:ext>
            </a:extLst>
          </p:cNvPr>
          <p:cNvSpPr txBox="1"/>
          <p:nvPr/>
        </p:nvSpPr>
        <p:spPr>
          <a:xfrm>
            <a:off x="4807222" y="3521153"/>
            <a:ext cx="1115952" cy="830997"/>
          </a:xfrm>
          <a:prstGeom prst="rect">
            <a:avLst/>
          </a:prstGeom>
          <a:noFill/>
        </p:spPr>
        <p:txBody>
          <a:bodyPr wrap="square" rtlCol="0">
            <a:spAutoFit/>
          </a:bodyPr>
          <a:lstStyle/>
          <a:p>
            <a:r>
              <a:rPr kumimoji="1" lang="ja-JP" altLang="en-US" sz="1600" dirty="0">
                <a:solidFill>
                  <a:schemeClr val="bg1"/>
                </a:solidFill>
                <a:latin typeface="游ゴシック" panose="020B0400000000000000" pitchFamily="50" charset="-128"/>
              </a:rPr>
              <a:t>新潟大学で学ぶ</a:t>
            </a:r>
            <a:endParaRPr kumimoji="1" lang="en-US" altLang="ja-JP" sz="1600" dirty="0">
              <a:solidFill>
                <a:schemeClr val="bg1"/>
              </a:solidFill>
              <a:latin typeface="游ゴシック" panose="020B0400000000000000" pitchFamily="50" charset="-128"/>
            </a:endParaRPr>
          </a:p>
          <a:p>
            <a:r>
              <a:rPr kumimoji="1" lang="en-US" altLang="ja-JP" sz="1600" dirty="0">
                <a:solidFill>
                  <a:schemeClr val="bg1"/>
                </a:solidFill>
                <a:latin typeface="游ゴシック" panose="020B0400000000000000" pitchFamily="50" charset="-128"/>
              </a:rPr>
              <a:t>3</a:t>
            </a:r>
            <a:r>
              <a:rPr kumimoji="1" lang="ja-JP" altLang="en-US" sz="1600" dirty="0">
                <a:solidFill>
                  <a:schemeClr val="bg1"/>
                </a:solidFill>
                <a:latin typeface="游ゴシック" panose="020B0400000000000000" pitchFamily="50" charset="-128"/>
              </a:rPr>
              <a:t>年次</a:t>
            </a:r>
            <a:endParaRPr kumimoji="1" lang="en-US" altLang="ja-JP" sz="1600" dirty="0">
              <a:solidFill>
                <a:schemeClr val="bg1"/>
              </a:solidFill>
              <a:latin typeface="游ゴシック" panose="020B0400000000000000" pitchFamily="50" charset="-128"/>
            </a:endParaRPr>
          </a:p>
        </p:txBody>
      </p:sp>
      <p:sp>
        <p:nvSpPr>
          <p:cNvPr id="38" name="テキスト ボックス 37">
            <a:extLst>
              <a:ext uri="{FF2B5EF4-FFF2-40B4-BE49-F238E27FC236}">
                <a16:creationId xmlns:a16="http://schemas.microsoft.com/office/drawing/2014/main" id="{DD42D733-9F26-4AE0-B4F3-D7B6CE47D6D8}"/>
              </a:ext>
            </a:extLst>
          </p:cNvPr>
          <p:cNvSpPr txBox="1"/>
          <p:nvPr/>
        </p:nvSpPr>
        <p:spPr>
          <a:xfrm>
            <a:off x="4686295" y="5082296"/>
            <a:ext cx="1764858" cy="738664"/>
          </a:xfrm>
          <a:prstGeom prst="rect">
            <a:avLst/>
          </a:prstGeom>
          <a:noFill/>
        </p:spPr>
        <p:txBody>
          <a:bodyPr wrap="square" rtlCol="0">
            <a:spAutoFit/>
          </a:bodyPr>
          <a:lstStyle/>
          <a:p>
            <a:r>
              <a:rPr kumimoji="1" lang="zh-TW" altLang="en-US" sz="1400" dirty="0">
                <a:solidFill>
                  <a:prstClr val="black"/>
                </a:solidFill>
                <a:latin typeface="Yu Gothic Medium" panose="020B0500000000000000" pitchFamily="50" charset="-128"/>
                <a:ea typeface="Yu Gothic Medium" panose="020B0500000000000000" pitchFamily="50" charset="-128"/>
              </a:rPr>
              <a:t>日本語能力試験（</a:t>
            </a:r>
            <a:r>
              <a:rPr kumimoji="1" lang="en-US" altLang="zh-TW" sz="1400" dirty="0">
                <a:solidFill>
                  <a:prstClr val="black"/>
                </a:solidFill>
                <a:latin typeface="Yu Gothic Medium" panose="020B0500000000000000" pitchFamily="50" charset="-128"/>
                <a:ea typeface="Yu Gothic Medium" panose="020B0500000000000000" pitchFamily="50" charset="-128"/>
              </a:rPr>
              <a:t>JLPT</a:t>
            </a:r>
            <a:r>
              <a:rPr kumimoji="1" lang="zh-TW" altLang="en-US" sz="1400" dirty="0">
                <a:solidFill>
                  <a:prstClr val="black"/>
                </a:solidFill>
                <a:latin typeface="Yu Gothic Medium" panose="020B0500000000000000" pitchFamily="50" charset="-128"/>
                <a:ea typeface="Yu Gothic Medium" panose="020B0500000000000000" pitchFamily="50" charset="-128"/>
              </a:rPr>
              <a:t>）</a:t>
            </a:r>
            <a:r>
              <a:rPr kumimoji="1" lang="en-US" altLang="zh-TW" sz="1400" dirty="0">
                <a:solidFill>
                  <a:prstClr val="black"/>
                </a:solidFill>
                <a:latin typeface="Yu Gothic Medium" panose="020B0500000000000000" pitchFamily="50" charset="-128"/>
                <a:ea typeface="Yu Gothic Medium" panose="020B0500000000000000" pitchFamily="50" charset="-128"/>
              </a:rPr>
              <a:t>N1</a:t>
            </a:r>
            <a:r>
              <a:rPr kumimoji="1" lang="ja-JP" altLang="en-US" sz="1400" dirty="0">
                <a:solidFill>
                  <a:prstClr val="black"/>
                </a:solidFill>
                <a:latin typeface="Yu Gothic Medium" panose="020B0500000000000000" pitchFamily="50" charset="-128"/>
                <a:ea typeface="Yu Gothic Medium" panose="020B0500000000000000" pitchFamily="50" charset="-128"/>
              </a:rPr>
              <a:t>レベル合格程度</a:t>
            </a:r>
            <a:endParaRPr kumimoji="1" lang="en-US" altLang="ja-JP" sz="1400" dirty="0">
              <a:solidFill>
                <a:prstClr val="black"/>
              </a:solidFill>
              <a:latin typeface="Yu Gothic Medium" panose="020B0500000000000000" pitchFamily="50" charset="-128"/>
              <a:ea typeface="Yu Gothic Medium" panose="020B0500000000000000" pitchFamily="50" charset="-128"/>
            </a:endParaRPr>
          </a:p>
        </p:txBody>
      </p:sp>
      <p:sp>
        <p:nvSpPr>
          <p:cNvPr id="43" name="テキスト ボックス 42">
            <a:extLst>
              <a:ext uri="{FF2B5EF4-FFF2-40B4-BE49-F238E27FC236}">
                <a16:creationId xmlns:a16="http://schemas.microsoft.com/office/drawing/2014/main" id="{32C01819-E378-41D2-BE42-8B09F91EE86D}"/>
              </a:ext>
            </a:extLst>
          </p:cNvPr>
          <p:cNvSpPr txBox="1"/>
          <p:nvPr/>
        </p:nvSpPr>
        <p:spPr>
          <a:xfrm>
            <a:off x="9103467" y="2939559"/>
            <a:ext cx="1231539" cy="646331"/>
          </a:xfrm>
          <a:prstGeom prst="rect">
            <a:avLst/>
          </a:prstGeom>
          <a:solidFill>
            <a:schemeClr val="accent5">
              <a:lumMod val="75000"/>
            </a:schemeClr>
          </a:solidFill>
        </p:spPr>
        <p:txBody>
          <a:bodyPr wrap="square" rtlCol="0">
            <a:spAutoFit/>
          </a:bodyPr>
          <a:lstStyle/>
          <a:p>
            <a:r>
              <a:rPr kumimoji="1" lang="ja-JP" altLang="en-US" dirty="0">
                <a:solidFill>
                  <a:schemeClr val="bg1"/>
                </a:solidFill>
                <a:latin typeface="Yu Gothic Medium" panose="020B0500000000000000" pitchFamily="50" charset="-128"/>
                <a:ea typeface="Yu Gothic Medium" panose="020B0500000000000000" pitchFamily="50" charset="-128"/>
              </a:rPr>
              <a:t>新潟大学の学位</a:t>
            </a:r>
            <a:endParaRPr kumimoji="1" lang="en-US" altLang="ja-JP" dirty="0">
              <a:solidFill>
                <a:schemeClr val="bg1"/>
              </a:solidFill>
              <a:latin typeface="Yu Gothic Medium" panose="020B0500000000000000" pitchFamily="50" charset="-128"/>
              <a:ea typeface="Yu Gothic Medium" panose="020B0500000000000000" pitchFamily="50" charset="-128"/>
            </a:endParaRPr>
          </a:p>
        </p:txBody>
      </p:sp>
      <p:sp>
        <p:nvSpPr>
          <p:cNvPr id="44" name="テキスト ボックス 43">
            <a:extLst>
              <a:ext uri="{FF2B5EF4-FFF2-40B4-BE49-F238E27FC236}">
                <a16:creationId xmlns:a16="http://schemas.microsoft.com/office/drawing/2014/main" id="{B5A30C23-F97F-4126-BE9A-D4D94F4DEE64}"/>
              </a:ext>
            </a:extLst>
          </p:cNvPr>
          <p:cNvSpPr txBox="1"/>
          <p:nvPr/>
        </p:nvSpPr>
        <p:spPr>
          <a:xfrm>
            <a:off x="9103466" y="4372205"/>
            <a:ext cx="1239712" cy="646331"/>
          </a:xfrm>
          <a:prstGeom prst="rect">
            <a:avLst/>
          </a:prstGeom>
          <a:solidFill>
            <a:schemeClr val="accent4">
              <a:lumMod val="40000"/>
              <a:lumOff val="60000"/>
            </a:schemeClr>
          </a:solidFill>
        </p:spPr>
        <p:txBody>
          <a:bodyPr wrap="square" rtlCol="0">
            <a:spAutoFit/>
          </a:bodyPr>
          <a:lstStyle/>
          <a:p>
            <a:r>
              <a:rPr kumimoji="1" lang="ja-JP" altLang="en-US" dirty="0">
                <a:solidFill>
                  <a:prstClr val="black"/>
                </a:solidFill>
                <a:latin typeface="Yu Gothic Medium" panose="020B0500000000000000" pitchFamily="50" charset="-128"/>
                <a:ea typeface="Yu Gothic Medium" panose="020B0500000000000000" pitchFamily="50" charset="-128"/>
              </a:rPr>
              <a:t>出身大学の学位</a:t>
            </a:r>
            <a:endParaRPr kumimoji="1" lang="en-US" altLang="ja-JP" dirty="0">
              <a:solidFill>
                <a:prstClr val="black"/>
              </a:solidFill>
              <a:latin typeface="Yu Gothic Medium" panose="020B0500000000000000" pitchFamily="50" charset="-128"/>
              <a:ea typeface="Yu Gothic Medium" panose="020B0500000000000000" pitchFamily="50" charset="-128"/>
            </a:endParaRPr>
          </a:p>
        </p:txBody>
      </p:sp>
      <p:sp>
        <p:nvSpPr>
          <p:cNvPr id="48" name="矢印: 上 47">
            <a:extLst>
              <a:ext uri="{FF2B5EF4-FFF2-40B4-BE49-F238E27FC236}">
                <a16:creationId xmlns:a16="http://schemas.microsoft.com/office/drawing/2014/main" id="{A67D40A8-3198-414F-B346-8578B050F7A0}"/>
              </a:ext>
            </a:extLst>
          </p:cNvPr>
          <p:cNvSpPr/>
          <p:nvPr/>
        </p:nvSpPr>
        <p:spPr>
          <a:xfrm rot="3734635">
            <a:off x="8767824" y="3315388"/>
            <a:ext cx="172802" cy="302490"/>
          </a:xfrm>
          <a:prstGeom prst="up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49" name="矢印: 上 48">
            <a:extLst>
              <a:ext uri="{FF2B5EF4-FFF2-40B4-BE49-F238E27FC236}">
                <a16:creationId xmlns:a16="http://schemas.microsoft.com/office/drawing/2014/main" id="{AD73C2AD-C4B2-4177-B842-240FDEC07559}"/>
              </a:ext>
            </a:extLst>
          </p:cNvPr>
          <p:cNvSpPr/>
          <p:nvPr/>
        </p:nvSpPr>
        <p:spPr>
          <a:xfrm rot="7520885">
            <a:off x="8806144" y="4266110"/>
            <a:ext cx="172802" cy="302490"/>
          </a:xfrm>
          <a:prstGeom prst="up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5" name="テキスト ボックス 4"/>
          <p:cNvSpPr txBox="1"/>
          <p:nvPr/>
        </p:nvSpPr>
        <p:spPr>
          <a:xfrm>
            <a:off x="994656" y="5894685"/>
            <a:ext cx="10096500" cy="461665"/>
          </a:xfrm>
          <a:prstGeom prst="rect">
            <a:avLst/>
          </a:prstGeom>
          <a:solidFill>
            <a:schemeClr val="accent2">
              <a:lumMod val="20000"/>
              <a:lumOff val="80000"/>
            </a:schemeClr>
          </a:solidFill>
        </p:spPr>
        <p:txBody>
          <a:bodyPr wrap="square" rtlCol="0">
            <a:spAutoFit/>
          </a:bodyPr>
          <a:lstStyle/>
          <a:p>
            <a:r>
              <a:rPr kumimoji="1" lang="ja-JP" altLang="en-US" sz="2400" dirty="0">
                <a:latin typeface="+mn-ea"/>
              </a:rPr>
              <a:t>＊学際日本学プログラムにおける</a:t>
            </a:r>
            <a:r>
              <a:rPr kumimoji="1" lang="en-US" altLang="ja-JP" sz="2400" dirty="0">
                <a:latin typeface="+mn-ea"/>
              </a:rPr>
              <a:t>DDP</a:t>
            </a:r>
            <a:r>
              <a:rPr kumimoji="1" lang="ja-JP" altLang="en-US" sz="2400" dirty="0">
                <a:latin typeface="+mn-ea"/>
              </a:rPr>
              <a:t>の本格始動は</a:t>
            </a:r>
            <a:r>
              <a:rPr kumimoji="1" lang="en-US" altLang="ja-JP" sz="2400" dirty="0">
                <a:latin typeface="+mn-ea"/>
              </a:rPr>
              <a:t>2022</a:t>
            </a:r>
            <a:r>
              <a:rPr kumimoji="1" lang="ja-JP" altLang="en-US" sz="2400" dirty="0">
                <a:latin typeface="+mn-ea"/>
              </a:rPr>
              <a:t>年</a:t>
            </a:r>
            <a:r>
              <a:rPr kumimoji="1" lang="en-US" altLang="ja-JP" sz="2400" dirty="0">
                <a:latin typeface="+mn-ea"/>
              </a:rPr>
              <a:t>4</a:t>
            </a:r>
            <a:r>
              <a:rPr kumimoji="1" lang="ja-JP" altLang="en-US" sz="2400" dirty="0">
                <a:latin typeface="+mn-ea"/>
              </a:rPr>
              <a:t>月からです</a:t>
            </a:r>
            <a:r>
              <a:rPr kumimoji="1" lang="ja-JP" altLang="en-US" sz="2000" dirty="0">
                <a:latin typeface="+mn-ea"/>
              </a:rPr>
              <a:t>。</a:t>
            </a:r>
          </a:p>
        </p:txBody>
      </p:sp>
      <p:sp>
        <p:nvSpPr>
          <p:cNvPr id="54" name="テキスト ボックス 53">
            <a:extLst>
              <a:ext uri="{FF2B5EF4-FFF2-40B4-BE49-F238E27FC236}">
                <a16:creationId xmlns:a16="http://schemas.microsoft.com/office/drawing/2014/main" id="{7E16CE56-CBB0-43E5-AD60-9E3D1D0D8172}"/>
              </a:ext>
            </a:extLst>
          </p:cNvPr>
          <p:cNvSpPr txBox="1"/>
          <p:nvPr/>
        </p:nvSpPr>
        <p:spPr>
          <a:xfrm>
            <a:off x="1993540" y="3528375"/>
            <a:ext cx="1191550" cy="830997"/>
          </a:xfrm>
          <a:prstGeom prst="rect">
            <a:avLst/>
          </a:prstGeom>
          <a:noFill/>
        </p:spPr>
        <p:txBody>
          <a:bodyPr wrap="square" rtlCol="0">
            <a:spAutoFit/>
          </a:bodyPr>
          <a:lstStyle/>
          <a:p>
            <a:r>
              <a:rPr kumimoji="1" lang="ja-JP" altLang="en-US" sz="1600" dirty="0">
                <a:solidFill>
                  <a:prstClr val="black"/>
                </a:solidFill>
                <a:latin typeface="游ゴシック" panose="020B0400000000000000" pitchFamily="50" charset="-128"/>
              </a:rPr>
              <a:t>出身大学で学ぶ</a:t>
            </a:r>
            <a:endParaRPr kumimoji="1" lang="en-US" altLang="ja-JP" sz="1600" dirty="0">
              <a:solidFill>
                <a:prstClr val="black"/>
              </a:solidFill>
              <a:latin typeface="游ゴシック" panose="020B0400000000000000" pitchFamily="50" charset="-128"/>
            </a:endParaRPr>
          </a:p>
          <a:p>
            <a:r>
              <a:rPr kumimoji="1" lang="en-US" altLang="ja-JP" sz="1600" dirty="0">
                <a:solidFill>
                  <a:prstClr val="black"/>
                </a:solidFill>
                <a:latin typeface="游ゴシック" panose="020B0400000000000000" pitchFamily="50" charset="-128"/>
              </a:rPr>
              <a:t>1</a:t>
            </a:r>
            <a:r>
              <a:rPr kumimoji="1" lang="ja-JP" altLang="en-US" sz="1600" dirty="0">
                <a:solidFill>
                  <a:prstClr val="black"/>
                </a:solidFill>
                <a:latin typeface="游ゴシック" panose="020B0400000000000000" pitchFamily="50" charset="-128"/>
              </a:rPr>
              <a:t>年次</a:t>
            </a:r>
            <a:endParaRPr kumimoji="1" lang="en-US" altLang="ja-JP" sz="1600" dirty="0">
              <a:solidFill>
                <a:prstClr val="black"/>
              </a:solidFill>
              <a:latin typeface="游ゴシック" panose="020B0400000000000000" pitchFamily="50" charset="-128"/>
            </a:endParaRPr>
          </a:p>
        </p:txBody>
      </p:sp>
      <p:sp>
        <p:nvSpPr>
          <p:cNvPr id="56" name="矢印: 五方向 55">
            <a:extLst>
              <a:ext uri="{FF2B5EF4-FFF2-40B4-BE49-F238E27FC236}">
                <a16:creationId xmlns:a16="http://schemas.microsoft.com/office/drawing/2014/main" id="{4C1D7DA9-20BD-4A8C-BA6C-E0F7B7D21E07}"/>
              </a:ext>
            </a:extLst>
          </p:cNvPr>
          <p:cNvSpPr/>
          <p:nvPr/>
        </p:nvSpPr>
        <p:spPr>
          <a:xfrm>
            <a:off x="3398333" y="3465635"/>
            <a:ext cx="1166122" cy="920415"/>
          </a:xfrm>
          <a:prstGeom prst="homePlate">
            <a:avLst>
              <a:gd name="adj" fmla="val 2883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57" name="矢印: 五方向 56">
            <a:extLst>
              <a:ext uri="{FF2B5EF4-FFF2-40B4-BE49-F238E27FC236}">
                <a16:creationId xmlns:a16="http://schemas.microsoft.com/office/drawing/2014/main" id="{218A8878-921B-4150-ACE2-BB318E8E057E}"/>
              </a:ext>
            </a:extLst>
          </p:cNvPr>
          <p:cNvSpPr/>
          <p:nvPr/>
        </p:nvSpPr>
        <p:spPr>
          <a:xfrm>
            <a:off x="6144829" y="3476512"/>
            <a:ext cx="1167345" cy="920415"/>
          </a:xfrm>
          <a:prstGeom prst="homePlate">
            <a:avLst>
              <a:gd name="adj" fmla="val 28831"/>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58" name="矢印: 五方向 57">
            <a:extLst>
              <a:ext uri="{FF2B5EF4-FFF2-40B4-BE49-F238E27FC236}">
                <a16:creationId xmlns:a16="http://schemas.microsoft.com/office/drawing/2014/main" id="{A8AFC2F1-4FB4-4569-BE06-D489BA782F59}"/>
              </a:ext>
            </a:extLst>
          </p:cNvPr>
          <p:cNvSpPr/>
          <p:nvPr/>
        </p:nvSpPr>
        <p:spPr>
          <a:xfrm>
            <a:off x="7423523" y="3476512"/>
            <a:ext cx="1147671" cy="920415"/>
          </a:xfrm>
          <a:prstGeom prst="homePlate">
            <a:avLst>
              <a:gd name="adj" fmla="val 2883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59" name="テキスト ボックス 58">
            <a:extLst>
              <a:ext uri="{FF2B5EF4-FFF2-40B4-BE49-F238E27FC236}">
                <a16:creationId xmlns:a16="http://schemas.microsoft.com/office/drawing/2014/main" id="{F822E217-FC3B-4DDE-A478-649E1FBF6DF5}"/>
              </a:ext>
            </a:extLst>
          </p:cNvPr>
          <p:cNvSpPr txBox="1"/>
          <p:nvPr/>
        </p:nvSpPr>
        <p:spPr>
          <a:xfrm>
            <a:off x="3439963" y="3526368"/>
            <a:ext cx="1191550" cy="830997"/>
          </a:xfrm>
          <a:prstGeom prst="rect">
            <a:avLst/>
          </a:prstGeom>
          <a:noFill/>
        </p:spPr>
        <p:txBody>
          <a:bodyPr wrap="square" rtlCol="0">
            <a:spAutoFit/>
          </a:bodyPr>
          <a:lstStyle/>
          <a:p>
            <a:r>
              <a:rPr kumimoji="1" lang="ja-JP" altLang="en-US" sz="1600" dirty="0">
                <a:solidFill>
                  <a:prstClr val="black"/>
                </a:solidFill>
                <a:latin typeface="游ゴシック" panose="020B0400000000000000" pitchFamily="50" charset="-128"/>
              </a:rPr>
              <a:t>出身大学で学ぶ</a:t>
            </a:r>
            <a:endParaRPr kumimoji="1" lang="en-US" altLang="ja-JP" sz="1600" dirty="0">
              <a:solidFill>
                <a:prstClr val="black"/>
              </a:solidFill>
              <a:latin typeface="游ゴシック" panose="020B0400000000000000" pitchFamily="50" charset="-128"/>
            </a:endParaRPr>
          </a:p>
          <a:p>
            <a:r>
              <a:rPr kumimoji="1" lang="en-US" altLang="ja-JP" sz="1600" dirty="0">
                <a:solidFill>
                  <a:prstClr val="black"/>
                </a:solidFill>
                <a:latin typeface="游ゴシック" panose="020B0400000000000000" pitchFamily="50" charset="-128"/>
              </a:rPr>
              <a:t>2</a:t>
            </a:r>
            <a:r>
              <a:rPr kumimoji="1" lang="ja-JP" altLang="en-US" sz="1600" dirty="0">
                <a:solidFill>
                  <a:prstClr val="black"/>
                </a:solidFill>
                <a:latin typeface="游ゴシック" panose="020B0400000000000000" pitchFamily="50" charset="-128"/>
              </a:rPr>
              <a:t>年次</a:t>
            </a:r>
            <a:endParaRPr kumimoji="1" lang="en-US" altLang="ja-JP" sz="1600" dirty="0">
              <a:solidFill>
                <a:prstClr val="black"/>
              </a:solidFill>
              <a:latin typeface="游ゴシック" panose="020B0400000000000000" pitchFamily="50" charset="-128"/>
            </a:endParaRPr>
          </a:p>
        </p:txBody>
      </p:sp>
      <p:sp>
        <p:nvSpPr>
          <p:cNvPr id="60" name="テキスト ボックス 59">
            <a:extLst>
              <a:ext uri="{FF2B5EF4-FFF2-40B4-BE49-F238E27FC236}">
                <a16:creationId xmlns:a16="http://schemas.microsoft.com/office/drawing/2014/main" id="{0F59BD0B-36D6-48A7-805B-32703A41EFED}"/>
              </a:ext>
            </a:extLst>
          </p:cNvPr>
          <p:cNvSpPr txBox="1"/>
          <p:nvPr/>
        </p:nvSpPr>
        <p:spPr>
          <a:xfrm>
            <a:off x="6155097" y="3530972"/>
            <a:ext cx="1115952" cy="830997"/>
          </a:xfrm>
          <a:prstGeom prst="rect">
            <a:avLst/>
          </a:prstGeom>
          <a:noFill/>
        </p:spPr>
        <p:txBody>
          <a:bodyPr wrap="square" rtlCol="0">
            <a:spAutoFit/>
          </a:bodyPr>
          <a:lstStyle/>
          <a:p>
            <a:r>
              <a:rPr kumimoji="1" lang="ja-JP" altLang="en-US" sz="1600" dirty="0">
                <a:solidFill>
                  <a:schemeClr val="bg1"/>
                </a:solidFill>
                <a:latin typeface="游ゴシック" panose="020B0400000000000000" pitchFamily="50" charset="-128"/>
              </a:rPr>
              <a:t>新潟大学で学ぶ</a:t>
            </a:r>
            <a:endParaRPr kumimoji="1" lang="en-US" altLang="ja-JP" sz="1600" dirty="0">
              <a:solidFill>
                <a:schemeClr val="bg1"/>
              </a:solidFill>
              <a:latin typeface="游ゴシック" panose="020B0400000000000000" pitchFamily="50" charset="-128"/>
            </a:endParaRPr>
          </a:p>
          <a:p>
            <a:r>
              <a:rPr kumimoji="1" lang="en-US" altLang="ja-JP" sz="1600" dirty="0">
                <a:solidFill>
                  <a:schemeClr val="bg1"/>
                </a:solidFill>
                <a:latin typeface="游ゴシック" panose="020B0400000000000000" pitchFamily="50" charset="-128"/>
              </a:rPr>
              <a:t>4</a:t>
            </a:r>
            <a:r>
              <a:rPr kumimoji="1" lang="ja-JP" altLang="en-US" sz="1600" dirty="0">
                <a:solidFill>
                  <a:schemeClr val="bg1"/>
                </a:solidFill>
                <a:latin typeface="游ゴシック" panose="020B0400000000000000" pitchFamily="50" charset="-128"/>
              </a:rPr>
              <a:t>年次</a:t>
            </a:r>
            <a:endParaRPr kumimoji="1" lang="en-US" altLang="ja-JP" sz="1600" dirty="0">
              <a:solidFill>
                <a:schemeClr val="bg1"/>
              </a:solidFill>
              <a:latin typeface="游ゴシック" panose="020B0400000000000000" pitchFamily="50" charset="-128"/>
            </a:endParaRPr>
          </a:p>
        </p:txBody>
      </p:sp>
      <p:sp>
        <p:nvSpPr>
          <p:cNvPr id="61" name="テキスト ボックス 60">
            <a:extLst>
              <a:ext uri="{FF2B5EF4-FFF2-40B4-BE49-F238E27FC236}">
                <a16:creationId xmlns:a16="http://schemas.microsoft.com/office/drawing/2014/main" id="{C984A409-EF01-46EE-8639-1922D6EFDAF5}"/>
              </a:ext>
            </a:extLst>
          </p:cNvPr>
          <p:cNvSpPr txBox="1"/>
          <p:nvPr/>
        </p:nvSpPr>
        <p:spPr>
          <a:xfrm>
            <a:off x="7413434" y="3528374"/>
            <a:ext cx="1191550" cy="830997"/>
          </a:xfrm>
          <a:prstGeom prst="rect">
            <a:avLst/>
          </a:prstGeom>
          <a:noFill/>
        </p:spPr>
        <p:txBody>
          <a:bodyPr wrap="square" rtlCol="0">
            <a:spAutoFit/>
          </a:bodyPr>
          <a:lstStyle/>
          <a:p>
            <a:r>
              <a:rPr kumimoji="1" lang="ja-JP" altLang="en-US" sz="1600" dirty="0">
                <a:solidFill>
                  <a:prstClr val="black"/>
                </a:solidFill>
                <a:latin typeface="游ゴシック" panose="020B0400000000000000" pitchFamily="50" charset="-128"/>
              </a:rPr>
              <a:t>出身大学で学ぶ</a:t>
            </a:r>
            <a:endParaRPr kumimoji="1" lang="en-US" altLang="ja-JP" sz="1600" dirty="0">
              <a:solidFill>
                <a:prstClr val="black"/>
              </a:solidFill>
              <a:latin typeface="游ゴシック" panose="020B0400000000000000" pitchFamily="50" charset="-128"/>
            </a:endParaRPr>
          </a:p>
          <a:p>
            <a:r>
              <a:rPr kumimoji="1" lang="en-US" altLang="ja-JP" sz="1600" dirty="0">
                <a:solidFill>
                  <a:prstClr val="black"/>
                </a:solidFill>
                <a:latin typeface="游ゴシック" panose="020B0400000000000000" pitchFamily="50" charset="-128"/>
              </a:rPr>
              <a:t>5</a:t>
            </a:r>
            <a:r>
              <a:rPr kumimoji="1" lang="ja-JP" altLang="en-US" sz="1600" dirty="0">
                <a:solidFill>
                  <a:prstClr val="black"/>
                </a:solidFill>
                <a:latin typeface="游ゴシック" panose="020B0400000000000000" pitchFamily="50" charset="-128"/>
              </a:rPr>
              <a:t>年次</a:t>
            </a:r>
            <a:endParaRPr kumimoji="1" lang="en-US" altLang="ja-JP" sz="1600" dirty="0">
              <a:solidFill>
                <a:prstClr val="black"/>
              </a:solidFill>
              <a:latin typeface="游ゴシック" panose="020B0400000000000000" pitchFamily="50" charset="-128"/>
            </a:endParaRPr>
          </a:p>
        </p:txBody>
      </p:sp>
      <p:sp>
        <p:nvSpPr>
          <p:cNvPr id="62" name="矢印: 上 61">
            <a:extLst>
              <a:ext uri="{FF2B5EF4-FFF2-40B4-BE49-F238E27FC236}">
                <a16:creationId xmlns:a16="http://schemas.microsoft.com/office/drawing/2014/main" id="{AA2058EC-1454-40C0-AEF2-F50F545C1B5A}"/>
              </a:ext>
            </a:extLst>
          </p:cNvPr>
          <p:cNvSpPr/>
          <p:nvPr/>
        </p:nvSpPr>
        <p:spPr>
          <a:xfrm rot="7520885">
            <a:off x="4426544" y="5118574"/>
            <a:ext cx="172802" cy="302490"/>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63" name="矢印: 上 62">
            <a:extLst>
              <a:ext uri="{FF2B5EF4-FFF2-40B4-BE49-F238E27FC236}">
                <a16:creationId xmlns:a16="http://schemas.microsoft.com/office/drawing/2014/main" id="{E99B6D54-98DF-4F3D-9EB7-5CEE96EDA7DB}"/>
              </a:ext>
            </a:extLst>
          </p:cNvPr>
          <p:cNvSpPr/>
          <p:nvPr/>
        </p:nvSpPr>
        <p:spPr>
          <a:xfrm rot="1359671">
            <a:off x="5308243" y="4695141"/>
            <a:ext cx="172802" cy="302490"/>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prstClr val="white"/>
              </a:solidFill>
            </a:endParaRPr>
          </a:p>
        </p:txBody>
      </p:sp>
      <p:sp>
        <p:nvSpPr>
          <p:cNvPr id="64" name="テキスト ボックス 63">
            <a:extLst>
              <a:ext uri="{FF2B5EF4-FFF2-40B4-BE49-F238E27FC236}">
                <a16:creationId xmlns:a16="http://schemas.microsoft.com/office/drawing/2014/main" id="{71E4AD3D-2E0F-4134-A526-F60CCB869941}"/>
              </a:ext>
            </a:extLst>
          </p:cNvPr>
          <p:cNvSpPr txBox="1"/>
          <p:nvPr/>
        </p:nvSpPr>
        <p:spPr>
          <a:xfrm>
            <a:off x="8922101" y="3724076"/>
            <a:ext cx="1764858" cy="523220"/>
          </a:xfrm>
          <a:prstGeom prst="rect">
            <a:avLst/>
          </a:prstGeom>
          <a:noFill/>
        </p:spPr>
        <p:txBody>
          <a:bodyPr wrap="square" rtlCol="0">
            <a:spAutoFit/>
          </a:bodyPr>
          <a:lstStyle/>
          <a:p>
            <a:r>
              <a:rPr kumimoji="1" lang="ja-JP" altLang="en-US" sz="1400" dirty="0">
                <a:solidFill>
                  <a:prstClr val="black"/>
                </a:solidFill>
                <a:latin typeface="Yu Gothic Medium" panose="020B0500000000000000" pitchFamily="50" charset="-128"/>
                <a:ea typeface="Yu Gothic Medium" panose="020B0500000000000000" pitchFamily="50" charset="-128"/>
              </a:rPr>
              <a:t>ダブルディグリー（</a:t>
            </a:r>
            <a:r>
              <a:rPr kumimoji="1" lang="en-US" altLang="ja-JP" sz="1400" dirty="0">
                <a:solidFill>
                  <a:prstClr val="black"/>
                </a:solidFill>
                <a:latin typeface="Yu Gothic Medium" panose="020B0500000000000000" pitchFamily="50" charset="-128"/>
                <a:ea typeface="Yu Gothic Medium" panose="020B0500000000000000" pitchFamily="50" charset="-128"/>
              </a:rPr>
              <a:t>2</a:t>
            </a:r>
            <a:r>
              <a:rPr kumimoji="1" lang="ja-JP" altLang="en-US" sz="1400" dirty="0">
                <a:solidFill>
                  <a:prstClr val="black"/>
                </a:solidFill>
                <a:latin typeface="Yu Gothic Medium" panose="020B0500000000000000" pitchFamily="50" charset="-128"/>
                <a:ea typeface="Yu Gothic Medium" panose="020B0500000000000000" pitchFamily="50" charset="-128"/>
              </a:rPr>
              <a:t>つの学位）</a:t>
            </a:r>
            <a:endParaRPr kumimoji="1" lang="en-US" altLang="ja-JP" sz="1400" dirty="0">
              <a:solidFill>
                <a:prstClr val="black"/>
              </a:solidFill>
              <a:latin typeface="Yu Gothic Medium" panose="020B0500000000000000" pitchFamily="50" charset="-128"/>
              <a:ea typeface="Yu Gothic Medium" panose="020B0500000000000000" pitchFamily="50" charset="-128"/>
            </a:endParaRPr>
          </a:p>
        </p:txBody>
      </p:sp>
      <p:sp>
        <p:nvSpPr>
          <p:cNvPr id="26" name="テキスト ボックス 25">
            <a:extLst>
              <a:ext uri="{FF2B5EF4-FFF2-40B4-BE49-F238E27FC236}">
                <a16:creationId xmlns:a16="http://schemas.microsoft.com/office/drawing/2014/main" id="{F7FA4E36-5F17-4C1B-A51A-5437267583D3}"/>
              </a:ext>
            </a:extLst>
          </p:cNvPr>
          <p:cNvSpPr txBox="1"/>
          <p:nvPr/>
        </p:nvSpPr>
        <p:spPr>
          <a:xfrm>
            <a:off x="3298860" y="5338247"/>
            <a:ext cx="1365068" cy="430887"/>
          </a:xfrm>
          <a:prstGeom prst="rect">
            <a:avLst/>
          </a:prstGeom>
          <a:noFill/>
        </p:spPr>
        <p:txBody>
          <a:bodyPr wrap="square" rtlCol="0">
            <a:spAutoFit/>
          </a:bodyPr>
          <a:lstStyle/>
          <a:p>
            <a:r>
              <a:rPr kumimoji="1" lang="ja-JP" altLang="en-US" sz="1100" dirty="0">
                <a:solidFill>
                  <a:prstClr val="black"/>
                </a:solidFill>
                <a:latin typeface="Yu Gothic Medium" panose="020B0500000000000000" pitchFamily="50" charset="-128"/>
                <a:ea typeface="Yu Gothic Medium" panose="020B0500000000000000" pitchFamily="50" charset="-128"/>
              </a:rPr>
              <a:t>新潟大学での集中的な日本語学修</a:t>
            </a:r>
            <a:endParaRPr kumimoji="1" lang="en-US" altLang="ja-JP" sz="1100" dirty="0">
              <a:solidFill>
                <a:prstClr val="black"/>
              </a:solidFill>
              <a:latin typeface="Yu Gothic Medium" panose="020B0500000000000000" pitchFamily="50" charset="-128"/>
              <a:ea typeface="Yu Gothic Medium" panose="020B0500000000000000" pitchFamily="50" charset="-128"/>
            </a:endParaRPr>
          </a:p>
        </p:txBody>
      </p:sp>
      <p:sp>
        <p:nvSpPr>
          <p:cNvPr id="27" name="テキスト ボックス 26">
            <a:extLst>
              <a:ext uri="{FF2B5EF4-FFF2-40B4-BE49-F238E27FC236}">
                <a16:creationId xmlns:a16="http://schemas.microsoft.com/office/drawing/2014/main" id="{7F35C86F-22A6-4F21-BD2F-0A7055B00393}"/>
              </a:ext>
            </a:extLst>
          </p:cNvPr>
          <p:cNvSpPr txBox="1"/>
          <p:nvPr/>
        </p:nvSpPr>
        <p:spPr>
          <a:xfrm>
            <a:off x="5532647" y="4701375"/>
            <a:ext cx="1365068" cy="261610"/>
          </a:xfrm>
          <a:prstGeom prst="rect">
            <a:avLst/>
          </a:prstGeom>
          <a:noFill/>
        </p:spPr>
        <p:txBody>
          <a:bodyPr wrap="square" rtlCol="0">
            <a:spAutoFit/>
          </a:bodyPr>
          <a:lstStyle/>
          <a:p>
            <a:r>
              <a:rPr kumimoji="1" lang="ja-JP" altLang="en-US" sz="1100" dirty="0">
                <a:solidFill>
                  <a:prstClr val="black"/>
                </a:solidFill>
                <a:latin typeface="Yu Gothic Medium" panose="020B0500000000000000" pitchFamily="50" charset="-128"/>
                <a:ea typeface="Yu Gothic Medium" panose="020B0500000000000000" pitchFamily="50" charset="-128"/>
              </a:rPr>
              <a:t>演習等への参加</a:t>
            </a:r>
            <a:endParaRPr kumimoji="1" lang="en-US" altLang="ja-JP" sz="1100" dirty="0">
              <a:solidFill>
                <a:prstClr val="black"/>
              </a:solidFill>
              <a:latin typeface="Yu Gothic Medium" panose="020B0500000000000000" pitchFamily="50" charset="-128"/>
              <a:ea typeface="Yu Gothic Medium" panose="020B0500000000000000" pitchFamily="50" charset="-128"/>
            </a:endParaRPr>
          </a:p>
        </p:txBody>
      </p:sp>
      <p:sp>
        <p:nvSpPr>
          <p:cNvPr id="28" name="テキスト ボックス 27">
            <a:extLst>
              <a:ext uri="{FF2B5EF4-FFF2-40B4-BE49-F238E27FC236}">
                <a16:creationId xmlns:a16="http://schemas.microsoft.com/office/drawing/2014/main" id="{761ED352-1FB6-41C2-B27E-9417FD50902D}"/>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Tree>
    <p:extLst>
      <p:ext uri="{BB962C8B-B14F-4D97-AF65-F5344CB8AC3E}">
        <p14:creationId xmlns:p14="http://schemas.microsoft.com/office/powerpoint/2010/main" val="307944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500"/>
                                        <p:tgtEl>
                                          <p:spTgt spid="6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500"/>
                                        <p:tgtEl>
                                          <p:spTgt spid="57"/>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fade">
                                      <p:cBhvr>
                                        <p:cTn id="66" dur="500"/>
                                        <p:tgtEl>
                                          <p:spTgt spid="5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500"/>
                                        <p:tgtEl>
                                          <p:spTgt spid="6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500"/>
                                        <p:tgtEl>
                                          <p:spTgt spid="4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fade">
                                      <p:cBhvr>
                                        <p:cTn id="80" dur="500"/>
                                        <p:tgtEl>
                                          <p:spTgt spid="6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32" grpId="0" animBg="1"/>
      <p:bldP spid="33" grpId="0"/>
      <p:bldP spid="38" grpId="0"/>
      <p:bldP spid="43" grpId="0" animBg="1"/>
      <p:bldP spid="44" grpId="0" animBg="1"/>
      <p:bldP spid="48" grpId="0" animBg="1"/>
      <p:bldP spid="49" grpId="0" animBg="1"/>
      <p:bldP spid="5" grpId="0" animBg="1"/>
      <p:bldP spid="54" grpId="0"/>
      <p:bldP spid="56" grpId="0" animBg="1"/>
      <p:bldP spid="57" grpId="0" animBg="1"/>
      <p:bldP spid="58" grpId="0" animBg="1"/>
      <p:bldP spid="59" grpId="0"/>
      <p:bldP spid="60" grpId="0"/>
      <p:bldP spid="61" grpId="0"/>
      <p:bldP spid="62" grpId="0" animBg="1"/>
      <p:bldP spid="63" grpId="0" animBg="1"/>
      <p:bldP spid="64"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2152650" y="365127"/>
            <a:ext cx="7886700" cy="880578"/>
          </a:xfrm>
        </p:spPr>
        <p:txBody>
          <a:bodyPr>
            <a:normAutofit fontScale="90000"/>
          </a:bodyPr>
          <a:lstStyle/>
          <a:p>
            <a:pPr algn="ct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DDP</a:t>
            </a: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カリキュラムの概要</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(1)</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～日本語教育～</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1543050" y="1479551"/>
            <a:ext cx="8972549" cy="4876800"/>
          </a:xfrm>
        </p:spPr>
        <p:txBody>
          <a:bodyPr>
            <a:normAutofit/>
          </a:bodyPr>
          <a:lstStyle/>
          <a:p>
            <a:pPr marL="0" indent="0">
              <a:spcBef>
                <a:spcPts val="600"/>
              </a:spcBef>
              <a:buNone/>
            </a:pPr>
            <a:r>
              <a:rPr lang="ja-JP" altLang="en-US" sz="2200" dirty="0">
                <a:solidFill>
                  <a:srgbClr val="002060"/>
                </a:solidFill>
                <a:latin typeface="+mn-ea"/>
              </a:rPr>
              <a:t>一般的な日本語の授業</a:t>
            </a:r>
            <a:endParaRPr lang="en-US" altLang="ja-JP" sz="2200" dirty="0">
              <a:solidFill>
                <a:srgbClr val="002060"/>
              </a:solidFill>
              <a:latin typeface="+mn-ea"/>
            </a:endParaRPr>
          </a:p>
          <a:p>
            <a:pPr>
              <a:spcBef>
                <a:spcPts val="600"/>
              </a:spcBef>
              <a:buFont typeface="Wingdings" panose="05000000000000000000" pitchFamily="2" charset="2"/>
              <a:buChar char="ü"/>
            </a:pPr>
            <a:r>
              <a:rPr lang="en-US" altLang="ja-JP" sz="2200" dirty="0">
                <a:latin typeface="+mn-ea"/>
              </a:rPr>
              <a:t>DDP</a:t>
            </a:r>
            <a:r>
              <a:rPr lang="ja-JP" altLang="en-US" sz="2200" dirty="0">
                <a:latin typeface="+mn-ea"/>
              </a:rPr>
              <a:t>では、来日時に</a:t>
            </a:r>
            <a:r>
              <a:rPr lang="ja-JP" altLang="en-US" sz="2200" b="1" dirty="0">
                <a:latin typeface="+mn-ea"/>
              </a:rPr>
              <a:t>日本語能力試験（</a:t>
            </a:r>
            <a:r>
              <a:rPr lang="en-US" altLang="ja-JP" sz="2200" b="1" dirty="0">
                <a:latin typeface="+mn-ea"/>
              </a:rPr>
              <a:t>JLPT</a:t>
            </a:r>
            <a:r>
              <a:rPr lang="ja-JP" altLang="en-US" sz="2200" b="1" dirty="0">
                <a:latin typeface="+mn-ea"/>
              </a:rPr>
              <a:t>）</a:t>
            </a:r>
            <a:r>
              <a:rPr lang="en-US" altLang="ja-JP" sz="2200" b="1" dirty="0">
                <a:latin typeface="+mn-ea"/>
              </a:rPr>
              <a:t>N2</a:t>
            </a:r>
            <a:r>
              <a:rPr lang="ja-JP" altLang="en-US" sz="2200" b="1" dirty="0">
                <a:latin typeface="+mn-ea"/>
              </a:rPr>
              <a:t>レベル</a:t>
            </a:r>
            <a:r>
              <a:rPr lang="ja-JP" altLang="en-US" sz="2200" dirty="0">
                <a:latin typeface="+mn-ea"/>
              </a:rPr>
              <a:t>の日本語能力を身につけている学生を想定しています（必ずしも出願時に「合格済み」である必要はありません）。</a:t>
            </a:r>
            <a:endParaRPr lang="en-US" altLang="ja-JP" sz="2200" dirty="0">
              <a:latin typeface="+mn-ea"/>
            </a:endParaRPr>
          </a:p>
          <a:p>
            <a:pPr>
              <a:spcBef>
                <a:spcPts val="600"/>
              </a:spcBef>
              <a:buFont typeface="Wingdings" panose="05000000000000000000" pitchFamily="2" charset="2"/>
              <a:buChar char="ü"/>
            </a:pPr>
            <a:r>
              <a:rPr lang="ja-JP" altLang="en-US" sz="2200" dirty="0">
                <a:latin typeface="+mn-ea"/>
              </a:rPr>
              <a:t>来日後の</a:t>
            </a:r>
            <a:r>
              <a:rPr lang="ja-JP" altLang="en-US" sz="2200" b="1" dirty="0">
                <a:latin typeface="+mn-ea"/>
              </a:rPr>
              <a:t>半年ほど集中的に日本語の授業</a:t>
            </a:r>
            <a:r>
              <a:rPr lang="ja-JP" altLang="en-US" sz="2200" dirty="0">
                <a:latin typeface="+mn-ea"/>
              </a:rPr>
              <a:t>を受講し、できるだけ早い段階での</a:t>
            </a:r>
            <a:r>
              <a:rPr lang="en-US" altLang="ja-JP" sz="2200" b="1" dirty="0">
                <a:latin typeface="+mn-ea"/>
              </a:rPr>
              <a:t>N1</a:t>
            </a:r>
            <a:r>
              <a:rPr lang="ja-JP" altLang="en-US" sz="2200" b="1" dirty="0">
                <a:latin typeface="+mn-ea"/>
              </a:rPr>
              <a:t>レベル合格</a:t>
            </a:r>
            <a:r>
              <a:rPr lang="ja-JP" altLang="en-US" sz="2200" dirty="0">
                <a:latin typeface="+mn-ea"/>
              </a:rPr>
              <a:t>を目指してもらいます。（</a:t>
            </a:r>
            <a:r>
              <a:rPr lang="en-US" altLang="ja-JP" sz="2200" dirty="0">
                <a:latin typeface="+mn-ea"/>
              </a:rPr>
              <a:t>N1</a:t>
            </a:r>
            <a:r>
              <a:rPr lang="ja-JP" altLang="en-US" sz="2200" dirty="0">
                <a:latin typeface="+mn-ea"/>
              </a:rPr>
              <a:t>合格者にはこの授業は免除）</a:t>
            </a:r>
            <a:endParaRPr lang="en-US" altLang="ja-JP" sz="2200" dirty="0">
              <a:latin typeface="+mn-ea"/>
            </a:endParaRPr>
          </a:p>
          <a:p>
            <a:pPr marL="0" indent="0">
              <a:spcBef>
                <a:spcPts val="600"/>
              </a:spcBef>
              <a:buNone/>
            </a:pPr>
            <a:endParaRPr lang="en-US" altLang="ja-JP" sz="2200" dirty="0">
              <a:latin typeface="+mn-ea"/>
            </a:endParaRPr>
          </a:p>
          <a:p>
            <a:pPr marL="0" indent="0">
              <a:spcBef>
                <a:spcPts val="600"/>
              </a:spcBef>
              <a:buNone/>
            </a:pPr>
            <a:r>
              <a:rPr lang="ja-JP" altLang="en-US" sz="2200" dirty="0">
                <a:latin typeface="+mn-ea"/>
              </a:rPr>
              <a:t>　↓</a:t>
            </a:r>
            <a:endParaRPr lang="en-US" altLang="ja-JP" sz="2200" dirty="0">
              <a:latin typeface="+mn-ea"/>
            </a:endParaRPr>
          </a:p>
          <a:p>
            <a:pPr marL="0" indent="0">
              <a:spcBef>
                <a:spcPts val="600"/>
              </a:spcBef>
              <a:buNone/>
            </a:pPr>
            <a:r>
              <a:rPr lang="ja-JP" altLang="en-US" sz="2200" dirty="0">
                <a:solidFill>
                  <a:srgbClr val="002060"/>
                </a:solidFill>
                <a:latin typeface="+mn-ea"/>
              </a:rPr>
              <a:t>日本人学生との共修による学術日本語教育</a:t>
            </a:r>
            <a:endParaRPr lang="en-US" altLang="ja-JP" sz="2200" dirty="0">
              <a:solidFill>
                <a:srgbClr val="002060"/>
              </a:solidFill>
              <a:latin typeface="+mn-ea"/>
            </a:endParaRPr>
          </a:p>
          <a:p>
            <a:pPr>
              <a:spcBef>
                <a:spcPts val="600"/>
              </a:spcBef>
              <a:buFont typeface="Wingdings" panose="05000000000000000000" pitchFamily="2" charset="2"/>
              <a:buChar char="ü"/>
            </a:pPr>
            <a:r>
              <a:rPr lang="ja-JP" altLang="en-US" sz="2200" dirty="0">
                <a:latin typeface="+mn-ea"/>
              </a:rPr>
              <a:t>日本人の</a:t>
            </a:r>
            <a:r>
              <a:rPr lang="en-US" altLang="ja-JP" sz="2200" dirty="0">
                <a:latin typeface="+mn-ea"/>
              </a:rPr>
              <a:t>2</a:t>
            </a:r>
            <a:r>
              <a:rPr lang="ja-JP" altLang="en-US" sz="2200" dirty="0">
                <a:latin typeface="+mn-ea"/>
              </a:rPr>
              <a:t>年次学生とともに学ぶ「</a:t>
            </a:r>
            <a:r>
              <a:rPr lang="ja-JP" altLang="en-US" sz="2200" b="1" dirty="0">
                <a:latin typeface="+mn-ea"/>
              </a:rPr>
              <a:t>アカデミックライティング」</a:t>
            </a:r>
            <a:r>
              <a:rPr lang="ja-JP" altLang="en-US" sz="2200" dirty="0">
                <a:latin typeface="+mn-ea"/>
              </a:rPr>
              <a:t>で学術目的の日本語を徹底的に学びます。</a:t>
            </a:r>
            <a:endParaRPr lang="en-US" altLang="ja-JP" sz="2200"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7</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940C21E5-5175-4EA1-AE02-C333353DE466}"/>
              </a:ext>
            </a:extLst>
          </p:cNvPr>
          <p:cNvSpPr txBox="1"/>
          <p:nvPr/>
        </p:nvSpPr>
        <p:spPr>
          <a:xfrm>
            <a:off x="2982887" y="3917951"/>
            <a:ext cx="7246961" cy="430887"/>
          </a:xfrm>
          <a:prstGeom prst="rect">
            <a:avLst/>
          </a:prstGeom>
          <a:solidFill>
            <a:schemeClr val="accent4">
              <a:lumMod val="20000"/>
              <a:lumOff val="80000"/>
            </a:schemeClr>
          </a:solidFill>
        </p:spPr>
        <p:txBody>
          <a:bodyPr wrap="square" rtlCol="0">
            <a:spAutoFit/>
          </a:bodyPr>
          <a:lstStyle/>
          <a:p>
            <a:r>
              <a:rPr kumimoji="1" lang="ja-JP" altLang="en-US" sz="2200" b="1" dirty="0">
                <a:solidFill>
                  <a:prstClr val="black"/>
                </a:solidFill>
              </a:rPr>
              <a:t>留学生向けに開発された充実した日本語教育プログラム</a:t>
            </a:r>
          </a:p>
        </p:txBody>
      </p:sp>
      <p:sp>
        <p:nvSpPr>
          <p:cNvPr id="8" name="テキスト ボックス 7">
            <a:extLst>
              <a:ext uri="{FF2B5EF4-FFF2-40B4-BE49-F238E27FC236}">
                <a16:creationId xmlns:a16="http://schemas.microsoft.com/office/drawing/2014/main" id="{F08BA686-B2CE-4FC2-9174-DE120EC81588}"/>
              </a:ext>
            </a:extLst>
          </p:cNvPr>
          <p:cNvSpPr txBox="1"/>
          <p:nvPr/>
        </p:nvSpPr>
        <p:spPr>
          <a:xfrm>
            <a:off x="2982888" y="5808540"/>
            <a:ext cx="7246961" cy="430887"/>
          </a:xfrm>
          <a:prstGeom prst="rect">
            <a:avLst/>
          </a:prstGeom>
          <a:solidFill>
            <a:schemeClr val="accent4">
              <a:lumMod val="20000"/>
              <a:lumOff val="80000"/>
            </a:schemeClr>
          </a:solidFill>
        </p:spPr>
        <p:txBody>
          <a:bodyPr wrap="square" rtlCol="0">
            <a:spAutoFit/>
          </a:bodyPr>
          <a:lstStyle/>
          <a:p>
            <a:r>
              <a:rPr kumimoji="1" lang="ja-JP" altLang="en-US" sz="2200" b="1" dirty="0">
                <a:solidFill>
                  <a:prstClr val="black"/>
                </a:solidFill>
              </a:rPr>
              <a:t>「日本語を学ぶ」から「日本語で学ぶ」へ</a:t>
            </a:r>
          </a:p>
        </p:txBody>
      </p:sp>
      <p:sp>
        <p:nvSpPr>
          <p:cNvPr id="10" name="テキスト ボックス 9">
            <a:extLst>
              <a:ext uri="{FF2B5EF4-FFF2-40B4-BE49-F238E27FC236}">
                <a16:creationId xmlns:a16="http://schemas.microsoft.com/office/drawing/2014/main" id="{7AB286D2-54C6-4314-8B87-1156812C22B6}"/>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Tree>
    <p:extLst>
      <p:ext uri="{BB962C8B-B14F-4D97-AF65-F5344CB8AC3E}">
        <p14:creationId xmlns:p14="http://schemas.microsoft.com/office/powerpoint/2010/main" val="123715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2152650" y="365127"/>
            <a:ext cx="7886700"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カリキュラムの概要</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(2)</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～専門科目～</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2027582" y="1273023"/>
            <a:ext cx="8011769" cy="4002465"/>
          </a:xfrm>
        </p:spPr>
        <p:txBody>
          <a:bodyPr>
            <a:normAutofit/>
          </a:bodyPr>
          <a:lstStyle/>
          <a:p>
            <a:pPr marL="0" indent="0">
              <a:lnSpc>
                <a:spcPct val="120000"/>
              </a:lnSpc>
              <a:spcBef>
                <a:spcPts val="600"/>
              </a:spcBef>
              <a:buNone/>
            </a:pPr>
            <a:r>
              <a:rPr lang="ja-JP" altLang="en-US" sz="2200" dirty="0">
                <a:solidFill>
                  <a:srgbClr val="002060"/>
                </a:solidFill>
                <a:latin typeface="+mn-ea"/>
              </a:rPr>
              <a:t>講義科目（知識・理解科目）</a:t>
            </a:r>
            <a:endParaRPr lang="en-US" altLang="ja-JP" sz="2200" dirty="0">
              <a:solidFill>
                <a:srgbClr val="002060"/>
              </a:solidFill>
              <a:latin typeface="+mn-ea"/>
            </a:endParaRPr>
          </a:p>
          <a:p>
            <a:pPr marL="0" indent="0">
              <a:lnSpc>
                <a:spcPct val="120000"/>
              </a:lnSpc>
              <a:spcBef>
                <a:spcPts val="600"/>
              </a:spcBef>
              <a:buNone/>
            </a:pPr>
            <a:r>
              <a:rPr lang="ja-JP" altLang="en-US" sz="2000" dirty="0">
                <a:latin typeface="+mn-ea"/>
              </a:rPr>
              <a:t>→「</a:t>
            </a:r>
            <a:r>
              <a:rPr lang="ja-JP" altLang="en-US" sz="2000" b="1" dirty="0">
                <a:latin typeface="+mn-ea"/>
              </a:rPr>
              <a:t>日本学基礎モジュール</a:t>
            </a:r>
            <a:r>
              <a:rPr lang="ja-JP" altLang="en-US" sz="2000" dirty="0">
                <a:latin typeface="+mn-ea"/>
              </a:rPr>
              <a:t>」（</a:t>
            </a:r>
            <a:r>
              <a:rPr lang="en-US" altLang="ja-JP" sz="2000" dirty="0">
                <a:latin typeface="+mn-ea"/>
              </a:rPr>
              <a:t>4</a:t>
            </a:r>
            <a:r>
              <a:rPr lang="ja-JP" altLang="en-US" sz="2000" dirty="0">
                <a:latin typeface="+mn-ea"/>
              </a:rPr>
              <a:t>科目</a:t>
            </a:r>
            <a:r>
              <a:rPr lang="en-US" altLang="ja-JP" sz="2000" dirty="0">
                <a:latin typeface="+mn-ea"/>
              </a:rPr>
              <a:t>8</a:t>
            </a:r>
            <a:r>
              <a:rPr lang="ja-JP" altLang="en-US" sz="2000" dirty="0">
                <a:latin typeface="+mn-ea"/>
              </a:rPr>
              <a:t>単位選択必修）を中心とする</a:t>
            </a:r>
            <a:r>
              <a:rPr lang="ja-JP" altLang="en-US" sz="2000" b="1" dirty="0">
                <a:latin typeface="+mn-ea"/>
              </a:rPr>
              <a:t>プログラム基礎科目</a:t>
            </a:r>
            <a:r>
              <a:rPr lang="ja-JP" altLang="en-US" sz="2000" dirty="0">
                <a:latin typeface="+mn-ea"/>
              </a:rPr>
              <a:t>は、「日本とはなにか？」を学際的に問う</a:t>
            </a:r>
            <a:r>
              <a:rPr lang="ja-JP" altLang="en-US" sz="2000" b="1" dirty="0">
                <a:latin typeface="+mn-ea"/>
              </a:rPr>
              <a:t>講義科目</a:t>
            </a:r>
            <a:r>
              <a:rPr lang="ja-JP" altLang="en-US" sz="2000" dirty="0">
                <a:latin typeface="+mn-ea"/>
              </a:rPr>
              <a:t>です（一部科目を除き日本語でおこなわれます）。</a:t>
            </a:r>
            <a:endParaRPr lang="en-US" altLang="ja-JP" sz="2000" dirty="0">
              <a:latin typeface="+mn-ea"/>
            </a:endParaRPr>
          </a:p>
          <a:p>
            <a:pPr marL="0" indent="0">
              <a:lnSpc>
                <a:spcPct val="120000"/>
              </a:lnSpc>
              <a:spcBef>
                <a:spcPts val="600"/>
              </a:spcBef>
              <a:buNone/>
            </a:pPr>
            <a:endParaRPr lang="en-US" altLang="ja-JP" sz="2000" dirty="0">
              <a:latin typeface="+mn-ea"/>
            </a:endParaRPr>
          </a:p>
          <a:p>
            <a:pPr marL="0" indent="0">
              <a:lnSpc>
                <a:spcPct val="120000"/>
              </a:lnSpc>
              <a:spcBef>
                <a:spcPts val="600"/>
              </a:spcBef>
              <a:buNone/>
            </a:pPr>
            <a:endParaRPr lang="en-US" altLang="ja-JP" sz="2000" dirty="0">
              <a:latin typeface="+mn-ea"/>
            </a:endParaRPr>
          </a:p>
          <a:p>
            <a:pPr marL="0" indent="0">
              <a:lnSpc>
                <a:spcPct val="120000"/>
              </a:lnSpc>
              <a:spcBef>
                <a:spcPts val="600"/>
              </a:spcBef>
              <a:buNone/>
            </a:pPr>
            <a:endParaRPr lang="en-US" altLang="ja-JP" sz="2000" dirty="0">
              <a:latin typeface="+mn-ea"/>
            </a:endParaRPr>
          </a:p>
          <a:p>
            <a:pPr marL="0" indent="0">
              <a:lnSpc>
                <a:spcPct val="120000"/>
              </a:lnSpc>
              <a:spcBef>
                <a:spcPts val="600"/>
              </a:spcBef>
              <a:buNone/>
            </a:pPr>
            <a:r>
              <a:rPr lang="ja-JP" altLang="en-US" sz="2000" dirty="0">
                <a:latin typeface="+mn-ea"/>
              </a:rPr>
              <a:t>→つづけて、</a:t>
            </a:r>
            <a:r>
              <a:rPr lang="ja-JP" altLang="en-US" sz="2000" b="1" dirty="0">
                <a:latin typeface="+mn-ea"/>
              </a:rPr>
              <a:t>プログラム中核科目</a:t>
            </a:r>
            <a:r>
              <a:rPr lang="ja-JP" altLang="en-US" sz="2000" dirty="0">
                <a:latin typeface="+mn-ea"/>
              </a:rPr>
              <a:t>やその他の専門科目を履修します</a:t>
            </a:r>
            <a:endParaRPr lang="en-US" altLang="ja-JP" sz="2000"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8</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8C79EC8D-501D-4BCF-8BF1-A2897F6F3645}"/>
              </a:ext>
            </a:extLst>
          </p:cNvPr>
          <p:cNvSpPr txBox="1"/>
          <p:nvPr/>
        </p:nvSpPr>
        <p:spPr>
          <a:xfrm>
            <a:off x="2152651" y="2906004"/>
            <a:ext cx="8247284" cy="1077218"/>
          </a:xfrm>
          <a:prstGeom prst="rect">
            <a:avLst/>
          </a:prstGeom>
          <a:solidFill>
            <a:schemeClr val="accent5">
              <a:lumMod val="20000"/>
              <a:lumOff val="80000"/>
            </a:schemeClr>
          </a:solidFill>
        </p:spPr>
        <p:txBody>
          <a:bodyPr wrap="square" rtlCol="0">
            <a:spAutoFit/>
          </a:bodyPr>
          <a:lstStyle/>
          <a:p>
            <a:r>
              <a:rPr kumimoji="1" lang="en-US" altLang="ja-JP" sz="1600" dirty="0"/>
              <a:t>Introduction to Interdisciplinary Japanese Studies</a:t>
            </a:r>
            <a:r>
              <a:rPr kumimoji="1" lang="ja-JP" altLang="en-US" sz="1600" dirty="0"/>
              <a:t>　　 </a:t>
            </a:r>
            <a:r>
              <a:rPr kumimoji="1" lang="en-US" altLang="ja-JP" sz="1600" dirty="0"/>
              <a:t>1</a:t>
            </a:r>
            <a:r>
              <a:rPr kumimoji="1" lang="ja-JP" altLang="en-US" sz="1600" dirty="0"/>
              <a:t>科目</a:t>
            </a:r>
            <a:r>
              <a:rPr kumimoji="1" lang="en-US" altLang="ja-JP" sz="1600" dirty="0"/>
              <a:t>2</a:t>
            </a:r>
            <a:r>
              <a:rPr kumimoji="1" lang="ja-JP" altLang="en-US" sz="1600" dirty="0"/>
              <a:t>単位　必修</a:t>
            </a:r>
          </a:p>
          <a:p>
            <a:r>
              <a:rPr kumimoji="1" lang="ja-JP" altLang="en-US" sz="1600" dirty="0"/>
              <a:t>文化社会論基礎、映像社会論基礎、</a:t>
            </a:r>
          </a:p>
          <a:p>
            <a:r>
              <a:rPr kumimoji="1" lang="ja-JP" altLang="en-US" sz="1600" dirty="0"/>
              <a:t>経済社会論基礎、政治社会論基礎、　　　　　　 </a:t>
            </a:r>
            <a:r>
              <a:rPr kumimoji="1" lang="en-US" altLang="ja-JP" sz="1600" dirty="0"/>
              <a:t>3</a:t>
            </a:r>
            <a:r>
              <a:rPr kumimoji="1" lang="ja-JP" altLang="en-US" sz="1600" dirty="0"/>
              <a:t>科目</a:t>
            </a:r>
            <a:r>
              <a:rPr kumimoji="1" lang="en-US" altLang="ja-JP" sz="1600" dirty="0"/>
              <a:t>6</a:t>
            </a:r>
            <a:r>
              <a:rPr kumimoji="1" lang="ja-JP" altLang="en-US" sz="1600" dirty="0"/>
              <a:t>単位選択必修　　　</a:t>
            </a:r>
            <a:r>
              <a:rPr kumimoji="1" lang="en-US" altLang="ja-JP" sz="1600" dirty="0"/>
              <a:t>4</a:t>
            </a:r>
            <a:r>
              <a:rPr kumimoji="1" lang="ja-JP" altLang="en-US" sz="1600" dirty="0"/>
              <a:t>科目</a:t>
            </a:r>
            <a:r>
              <a:rPr kumimoji="1" lang="en-US" altLang="ja-JP" sz="1600" dirty="0"/>
              <a:t>8</a:t>
            </a:r>
            <a:r>
              <a:rPr kumimoji="1" lang="ja-JP" altLang="en-US" sz="1600" dirty="0"/>
              <a:t>単位</a:t>
            </a:r>
            <a:endParaRPr kumimoji="1" lang="en-US" altLang="ja-JP" sz="1600" dirty="0"/>
          </a:p>
          <a:p>
            <a:r>
              <a:rPr kumimoji="1" lang="ja-JP" altLang="en-US" sz="1600" dirty="0"/>
              <a:t>文字文化史と表現　　</a:t>
            </a:r>
          </a:p>
        </p:txBody>
      </p:sp>
      <p:sp>
        <p:nvSpPr>
          <p:cNvPr id="9" name="右中かっこ 8">
            <a:extLst>
              <a:ext uri="{FF2B5EF4-FFF2-40B4-BE49-F238E27FC236}">
                <a16:creationId xmlns:a16="http://schemas.microsoft.com/office/drawing/2014/main" id="{97FF5BF7-3F8E-43BB-9C89-C8AB33FAB8E2}"/>
              </a:ext>
            </a:extLst>
          </p:cNvPr>
          <p:cNvSpPr/>
          <p:nvPr/>
        </p:nvSpPr>
        <p:spPr>
          <a:xfrm>
            <a:off x="6305550" y="3257549"/>
            <a:ext cx="254476" cy="53340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5C151F3-35CA-455B-B1FE-0947160A09BD}"/>
              </a:ext>
            </a:extLst>
          </p:cNvPr>
          <p:cNvSpPr txBox="1"/>
          <p:nvPr/>
        </p:nvSpPr>
        <p:spPr>
          <a:xfrm>
            <a:off x="2090116" y="4721489"/>
            <a:ext cx="8309819" cy="1077218"/>
          </a:xfrm>
          <a:prstGeom prst="rect">
            <a:avLst/>
          </a:prstGeom>
          <a:solidFill>
            <a:schemeClr val="accent5">
              <a:lumMod val="20000"/>
              <a:lumOff val="80000"/>
            </a:schemeClr>
          </a:solidFill>
        </p:spPr>
        <p:txBody>
          <a:bodyPr wrap="square" rtlCol="0">
            <a:spAutoFit/>
          </a:bodyPr>
          <a:lstStyle/>
          <a:p>
            <a:r>
              <a:rPr kumimoji="1" lang="ja-JP" altLang="en-US" sz="1600" dirty="0"/>
              <a:t>経済史・経済学史モジュール、日本政治学モジュール、アニメーション研究モジュール、比較文化論モジュール、日本社会とジェンダー研究モジュールなどに分けられた専門科目があります（一部科目を除き日本語でおこなわれます）。</a:t>
            </a:r>
            <a:endParaRPr kumimoji="1" lang="en-US" altLang="ja-JP" sz="1600" dirty="0"/>
          </a:p>
          <a:p>
            <a:r>
              <a:rPr kumimoji="1" lang="ja-JP" altLang="en-US" sz="1600" dirty="0"/>
              <a:t>他プログラム開設授業も自由に履修可能です。</a:t>
            </a:r>
          </a:p>
        </p:txBody>
      </p:sp>
      <p:sp>
        <p:nvSpPr>
          <p:cNvPr id="12" name="テキスト ボックス 11">
            <a:extLst>
              <a:ext uri="{FF2B5EF4-FFF2-40B4-BE49-F238E27FC236}">
                <a16:creationId xmlns:a16="http://schemas.microsoft.com/office/drawing/2014/main" id="{79C3A837-E874-4B3F-898A-1B1C995CD93B}"/>
              </a:ext>
            </a:extLst>
          </p:cNvPr>
          <p:cNvSpPr txBox="1"/>
          <p:nvPr/>
        </p:nvSpPr>
        <p:spPr>
          <a:xfrm>
            <a:off x="6033466" y="5833131"/>
            <a:ext cx="5515373" cy="707886"/>
          </a:xfrm>
          <a:prstGeom prst="rect">
            <a:avLst/>
          </a:prstGeom>
          <a:noFill/>
        </p:spPr>
        <p:txBody>
          <a:bodyPr wrap="square" rtlCol="0">
            <a:spAutoFit/>
          </a:bodyPr>
          <a:lstStyle/>
          <a:p>
            <a:r>
              <a:rPr kumimoji="1" lang="ja-JP" altLang="en-US" sz="2000" b="1" dirty="0">
                <a:solidFill>
                  <a:srgbClr val="C00000"/>
                </a:solidFill>
              </a:rPr>
              <a:t>個々の留学生の問題関心に応じて、授業科目の自由な選択が大幅に認められています</a:t>
            </a:r>
          </a:p>
        </p:txBody>
      </p:sp>
      <p:sp>
        <p:nvSpPr>
          <p:cNvPr id="11" name="テキスト ボックス 10">
            <a:extLst>
              <a:ext uri="{FF2B5EF4-FFF2-40B4-BE49-F238E27FC236}">
                <a16:creationId xmlns:a16="http://schemas.microsoft.com/office/drawing/2014/main" id="{883DF691-6A64-490E-AD24-C94B2B75379F}"/>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
        <p:nvSpPr>
          <p:cNvPr id="13" name="右中かっこ 12">
            <a:extLst>
              <a:ext uri="{FF2B5EF4-FFF2-40B4-BE49-F238E27FC236}">
                <a16:creationId xmlns:a16="http://schemas.microsoft.com/office/drawing/2014/main" id="{34091B74-01C1-412F-9EA4-A40338383DB7}"/>
              </a:ext>
            </a:extLst>
          </p:cNvPr>
          <p:cNvSpPr/>
          <p:nvPr/>
        </p:nvSpPr>
        <p:spPr>
          <a:xfrm>
            <a:off x="8842613" y="2996187"/>
            <a:ext cx="254476" cy="86562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417011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カリキュラムの概要</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(3)</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～課題発見と課題探究のための「共修」～</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2027582" y="1543380"/>
            <a:ext cx="8011769" cy="3359925"/>
          </a:xfrm>
        </p:spPr>
        <p:txBody>
          <a:bodyPr>
            <a:normAutofit/>
          </a:bodyPr>
          <a:lstStyle/>
          <a:p>
            <a:pPr marL="0" indent="0">
              <a:lnSpc>
                <a:spcPct val="100000"/>
              </a:lnSpc>
              <a:spcBef>
                <a:spcPts val="600"/>
              </a:spcBef>
              <a:buNone/>
            </a:pPr>
            <a:r>
              <a:rPr lang="ja-JP" altLang="en-US" sz="2400" dirty="0">
                <a:solidFill>
                  <a:srgbClr val="002060"/>
                </a:solidFill>
                <a:latin typeface="+mn-ea"/>
              </a:rPr>
              <a:t>日本人学生とともに学ぶ＝「共修」は、対話と協働を通した課題発見と課題探究のための学修プログラムです。</a:t>
            </a:r>
            <a:endParaRPr lang="en-US" altLang="ja-JP" sz="2400" dirty="0">
              <a:solidFill>
                <a:srgbClr val="002060"/>
              </a:solidFill>
              <a:latin typeface="+mn-ea"/>
            </a:endParaRPr>
          </a:p>
          <a:p>
            <a:pPr marL="0" indent="0">
              <a:lnSpc>
                <a:spcPct val="100000"/>
              </a:lnSpc>
              <a:spcBef>
                <a:spcPts val="600"/>
              </a:spcBef>
              <a:buNone/>
            </a:pPr>
            <a:endParaRPr lang="en-US" altLang="ja-JP" sz="2000" dirty="0">
              <a:latin typeface="+mn-ea"/>
            </a:endParaRPr>
          </a:p>
          <a:p>
            <a:pPr marL="0" indent="0">
              <a:lnSpc>
                <a:spcPct val="100000"/>
              </a:lnSpc>
              <a:spcBef>
                <a:spcPts val="600"/>
              </a:spcBef>
              <a:buNone/>
            </a:pPr>
            <a:r>
              <a:rPr lang="ja-JP" altLang="en-US" sz="2200" dirty="0">
                <a:latin typeface="+mn-ea"/>
              </a:rPr>
              <a:t>→日本人の</a:t>
            </a:r>
            <a:r>
              <a:rPr lang="en-US" altLang="ja-JP" sz="2200" dirty="0">
                <a:latin typeface="+mn-ea"/>
              </a:rPr>
              <a:t>1</a:t>
            </a:r>
            <a:r>
              <a:rPr lang="ja-JP" altLang="en-US" sz="2200" dirty="0">
                <a:latin typeface="+mn-ea"/>
              </a:rPr>
              <a:t>年次学生とともにグループワークで課題発見について学ぶ</a:t>
            </a:r>
            <a:r>
              <a:rPr lang="ja-JP" altLang="en-US" sz="2200" b="1" dirty="0">
                <a:latin typeface="+mn-ea"/>
              </a:rPr>
              <a:t>「スタディスキルズ</a:t>
            </a:r>
            <a:r>
              <a:rPr lang="en-US" altLang="ja-JP" sz="2200" b="1" dirty="0">
                <a:latin typeface="+mn-ea"/>
              </a:rPr>
              <a:t>Ⅰ</a:t>
            </a:r>
            <a:r>
              <a:rPr lang="ja-JP" altLang="en-US" sz="2200" b="1" dirty="0">
                <a:latin typeface="+mn-ea"/>
              </a:rPr>
              <a:t>」</a:t>
            </a:r>
            <a:r>
              <a:rPr lang="ja-JP" altLang="en-US" sz="2200" dirty="0">
                <a:latin typeface="+mn-ea"/>
              </a:rPr>
              <a:t>（必修、</a:t>
            </a:r>
            <a:r>
              <a:rPr lang="en-US" altLang="ja-JP" sz="2200" dirty="0">
                <a:latin typeface="+mn-ea"/>
              </a:rPr>
              <a:t>1</a:t>
            </a:r>
            <a:r>
              <a:rPr lang="ja-JP" altLang="en-US" sz="2200" dirty="0">
                <a:latin typeface="+mn-ea"/>
              </a:rPr>
              <a:t>科目</a:t>
            </a:r>
            <a:r>
              <a:rPr lang="en-US" altLang="ja-JP" sz="2200" dirty="0">
                <a:latin typeface="+mn-ea"/>
              </a:rPr>
              <a:t>1</a:t>
            </a:r>
            <a:r>
              <a:rPr lang="ja-JP" altLang="en-US" sz="2200" dirty="0">
                <a:latin typeface="+mn-ea"/>
              </a:rPr>
              <a:t>単位）</a:t>
            </a:r>
            <a:endParaRPr lang="en-US" altLang="ja-JP" sz="2200" dirty="0">
              <a:latin typeface="+mn-ea"/>
            </a:endParaRPr>
          </a:p>
          <a:p>
            <a:pPr marL="0" indent="0">
              <a:lnSpc>
                <a:spcPct val="100000"/>
              </a:lnSpc>
              <a:spcBef>
                <a:spcPts val="600"/>
              </a:spcBef>
              <a:buNone/>
            </a:pPr>
            <a:r>
              <a:rPr lang="ja-JP" altLang="en-US" sz="2200" dirty="0">
                <a:latin typeface="+mn-ea"/>
              </a:rPr>
              <a:t>→日本人の</a:t>
            </a:r>
            <a:r>
              <a:rPr lang="en-US" altLang="ja-JP" sz="2200" dirty="0">
                <a:latin typeface="+mn-ea"/>
              </a:rPr>
              <a:t>3</a:t>
            </a:r>
            <a:r>
              <a:rPr lang="ja-JP" altLang="en-US" sz="2200" dirty="0">
                <a:latin typeface="+mn-ea"/>
              </a:rPr>
              <a:t>、</a:t>
            </a:r>
            <a:r>
              <a:rPr lang="en-US" altLang="ja-JP" sz="2200" dirty="0">
                <a:latin typeface="+mn-ea"/>
              </a:rPr>
              <a:t>4</a:t>
            </a:r>
            <a:r>
              <a:rPr lang="ja-JP" altLang="en-US" sz="2200" dirty="0">
                <a:latin typeface="+mn-ea"/>
              </a:rPr>
              <a:t>年次学生とともに専門的な事柄について発表と議論で学んでいく演習・実習系科目（</a:t>
            </a:r>
            <a:r>
              <a:rPr lang="ja-JP" altLang="en-US" sz="2200" b="1" dirty="0">
                <a:latin typeface="+mn-ea"/>
              </a:rPr>
              <a:t>学際日本学実習、学際日本学演習、共修日本学演習</a:t>
            </a:r>
            <a:r>
              <a:rPr lang="ja-JP" altLang="en-US" sz="2200" dirty="0">
                <a:latin typeface="+mn-ea"/>
              </a:rPr>
              <a:t>）（選択、</a:t>
            </a:r>
            <a:r>
              <a:rPr lang="en-US" altLang="ja-JP" sz="2200" dirty="0">
                <a:latin typeface="+mn-ea"/>
              </a:rPr>
              <a:t>4</a:t>
            </a:r>
            <a:r>
              <a:rPr lang="ja-JP" altLang="en-US" sz="2200" dirty="0">
                <a:latin typeface="+mn-ea"/>
              </a:rPr>
              <a:t>科目</a:t>
            </a:r>
            <a:r>
              <a:rPr lang="en-US" altLang="ja-JP" sz="2200" dirty="0">
                <a:latin typeface="+mn-ea"/>
              </a:rPr>
              <a:t>8</a:t>
            </a:r>
            <a:r>
              <a:rPr lang="ja-JP" altLang="en-US" sz="2200" dirty="0">
                <a:latin typeface="+mn-ea"/>
              </a:rPr>
              <a:t>単位以上）</a:t>
            </a:r>
            <a:endParaRPr lang="en-US" altLang="ja-JP" sz="2200"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9</a:t>
            </a:fld>
            <a:endParaRPr kumimoji="1" lang="ja-JP" altLang="en-US" sz="1400" dirty="0">
              <a:solidFill>
                <a:prstClr val="black">
                  <a:tint val="75000"/>
                </a:prstClr>
              </a:solidFill>
            </a:endParaRPr>
          </a:p>
        </p:txBody>
      </p:sp>
      <p:sp>
        <p:nvSpPr>
          <p:cNvPr id="9" name="テキスト ボックス 8">
            <a:extLst>
              <a:ext uri="{FF2B5EF4-FFF2-40B4-BE49-F238E27FC236}">
                <a16:creationId xmlns:a16="http://schemas.microsoft.com/office/drawing/2014/main" id="{2F41B937-0A1B-4D59-8939-F85464DED71B}"/>
              </a:ext>
            </a:extLst>
          </p:cNvPr>
          <p:cNvSpPr txBox="1"/>
          <p:nvPr/>
        </p:nvSpPr>
        <p:spPr>
          <a:xfrm>
            <a:off x="2001078" y="5029497"/>
            <a:ext cx="8422055" cy="769441"/>
          </a:xfrm>
          <a:prstGeom prst="rect">
            <a:avLst/>
          </a:prstGeom>
          <a:noFill/>
        </p:spPr>
        <p:txBody>
          <a:bodyPr wrap="square" rtlCol="0">
            <a:spAutoFit/>
          </a:bodyPr>
          <a:lstStyle/>
          <a:p>
            <a:r>
              <a:rPr kumimoji="1" lang="ja-JP" altLang="en-US" sz="2200" b="1" dirty="0">
                <a:solidFill>
                  <a:srgbClr val="C00000"/>
                </a:solidFill>
              </a:rPr>
              <a:t>自分の「問題」を発見し、「他者」と「対話」し「協働」する「共修」のなかで、課題発見と課題探究の力を育てていきます</a:t>
            </a:r>
          </a:p>
        </p:txBody>
      </p:sp>
      <p:sp>
        <p:nvSpPr>
          <p:cNvPr id="7" name="テキスト ボックス 6">
            <a:extLst>
              <a:ext uri="{FF2B5EF4-FFF2-40B4-BE49-F238E27FC236}">
                <a16:creationId xmlns:a16="http://schemas.microsoft.com/office/drawing/2014/main" id="{E35C6E5C-1750-4638-9A22-3325559ED58C}"/>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Tree>
    <p:extLst>
      <p:ext uri="{BB962C8B-B14F-4D97-AF65-F5344CB8AC3E}">
        <p14:creationId xmlns:p14="http://schemas.microsoft.com/office/powerpoint/2010/main" val="319569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カリキュラムの概要</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(4)</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～卒業論文～</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1657350" y="1543380"/>
            <a:ext cx="8820149" cy="5178097"/>
          </a:xfrm>
        </p:spPr>
        <p:txBody>
          <a:bodyPr>
            <a:normAutofit/>
          </a:bodyPr>
          <a:lstStyle/>
          <a:p>
            <a:pPr marL="0" indent="0">
              <a:lnSpc>
                <a:spcPct val="100000"/>
              </a:lnSpc>
              <a:spcBef>
                <a:spcPts val="600"/>
              </a:spcBef>
              <a:buNone/>
            </a:pPr>
            <a:r>
              <a:rPr lang="ja-JP" altLang="en-US" sz="2400" dirty="0">
                <a:solidFill>
                  <a:srgbClr val="002060"/>
                </a:solidFill>
                <a:latin typeface="+mn-ea"/>
              </a:rPr>
              <a:t>学修の集大成としての卒業論文の執筆（必修・</a:t>
            </a:r>
            <a:r>
              <a:rPr lang="en-US" altLang="ja-JP" sz="2400" dirty="0">
                <a:solidFill>
                  <a:srgbClr val="002060"/>
                </a:solidFill>
                <a:latin typeface="+mn-ea"/>
              </a:rPr>
              <a:t>8</a:t>
            </a:r>
            <a:r>
              <a:rPr lang="ja-JP" altLang="en-US" sz="2400" dirty="0">
                <a:solidFill>
                  <a:srgbClr val="002060"/>
                </a:solidFill>
                <a:latin typeface="+mn-ea"/>
              </a:rPr>
              <a:t>単位）</a:t>
            </a:r>
            <a:endParaRPr lang="en-US" altLang="ja-JP" sz="2400" dirty="0">
              <a:solidFill>
                <a:srgbClr val="002060"/>
              </a:solidFill>
              <a:latin typeface="+mn-ea"/>
            </a:endParaRPr>
          </a:p>
          <a:p>
            <a:pPr marL="0" indent="0">
              <a:lnSpc>
                <a:spcPct val="100000"/>
              </a:lnSpc>
              <a:spcBef>
                <a:spcPts val="600"/>
              </a:spcBef>
              <a:buNone/>
            </a:pPr>
            <a:endParaRPr lang="en-US" altLang="ja-JP" sz="2000" dirty="0">
              <a:latin typeface="+mn-ea"/>
            </a:endParaRPr>
          </a:p>
          <a:p>
            <a:pPr marL="0" indent="0">
              <a:lnSpc>
                <a:spcPct val="100000"/>
              </a:lnSpc>
              <a:spcBef>
                <a:spcPts val="600"/>
              </a:spcBef>
              <a:buNone/>
            </a:pPr>
            <a:r>
              <a:rPr lang="ja-JP" altLang="en-US" sz="2200" dirty="0">
                <a:latin typeface="+mn-ea"/>
              </a:rPr>
              <a:t>→日本の</a:t>
            </a:r>
            <a:r>
              <a:rPr lang="en-US" altLang="ja-JP" sz="2200" dirty="0">
                <a:latin typeface="+mn-ea"/>
              </a:rPr>
              <a:t>1</a:t>
            </a:r>
            <a:r>
              <a:rPr lang="ja-JP" altLang="en-US" sz="2200" dirty="0">
                <a:latin typeface="+mn-ea"/>
              </a:rPr>
              <a:t>年次学生との共修による</a:t>
            </a:r>
            <a:r>
              <a:rPr lang="ja-JP" altLang="en-US" sz="2200" b="1" dirty="0">
                <a:latin typeface="+mn-ea"/>
              </a:rPr>
              <a:t>「スタディスキルズ</a:t>
            </a:r>
            <a:r>
              <a:rPr lang="en-US" altLang="ja-JP" sz="2200" b="1" dirty="0">
                <a:latin typeface="+mn-ea"/>
              </a:rPr>
              <a:t>Ⅰ</a:t>
            </a:r>
            <a:r>
              <a:rPr lang="ja-JP" altLang="en-US" sz="2200" b="1" dirty="0">
                <a:latin typeface="+mn-ea"/>
              </a:rPr>
              <a:t>」</a:t>
            </a:r>
            <a:r>
              <a:rPr lang="ja-JP" altLang="en-US" sz="2200" dirty="0">
                <a:latin typeface="+mn-ea"/>
              </a:rPr>
              <a:t>での課題発見、</a:t>
            </a:r>
            <a:r>
              <a:rPr lang="en-US" altLang="ja-JP" sz="2200" dirty="0">
                <a:latin typeface="+mn-ea"/>
              </a:rPr>
              <a:t>2</a:t>
            </a:r>
            <a:r>
              <a:rPr lang="ja-JP" altLang="en-US" sz="2200" dirty="0">
                <a:latin typeface="+mn-ea"/>
              </a:rPr>
              <a:t>年次学生との共修による「</a:t>
            </a:r>
            <a:r>
              <a:rPr lang="ja-JP" altLang="en-US" sz="2200" b="1" dirty="0">
                <a:latin typeface="+mn-ea"/>
              </a:rPr>
              <a:t>アカデミックライティング</a:t>
            </a:r>
            <a:r>
              <a:rPr lang="ja-JP" altLang="en-US" sz="2200" dirty="0">
                <a:latin typeface="+mn-ea"/>
              </a:rPr>
              <a:t>」での学術日本語の修得、</a:t>
            </a:r>
            <a:r>
              <a:rPr lang="en-US" altLang="ja-JP" sz="2200" dirty="0">
                <a:latin typeface="+mn-ea"/>
              </a:rPr>
              <a:t>3</a:t>
            </a:r>
            <a:r>
              <a:rPr lang="ja-JP" altLang="en-US" sz="2200" dirty="0">
                <a:latin typeface="+mn-ea"/>
              </a:rPr>
              <a:t>、</a:t>
            </a:r>
            <a:r>
              <a:rPr lang="en-US" altLang="ja-JP" sz="2200" dirty="0">
                <a:latin typeface="+mn-ea"/>
              </a:rPr>
              <a:t>4</a:t>
            </a:r>
            <a:r>
              <a:rPr lang="ja-JP" altLang="en-US" sz="2200" dirty="0">
                <a:latin typeface="+mn-ea"/>
              </a:rPr>
              <a:t>年次学生との共修による</a:t>
            </a:r>
            <a:r>
              <a:rPr lang="ja-JP" altLang="en-US" sz="2200" b="1" dirty="0">
                <a:latin typeface="+mn-ea"/>
              </a:rPr>
              <a:t>演習・実習</a:t>
            </a:r>
            <a:r>
              <a:rPr lang="ja-JP" altLang="en-US" sz="2200" dirty="0">
                <a:latin typeface="+mn-ea"/>
              </a:rPr>
              <a:t>での課題探究を通して、オリジナルな卒業論文を執筆するための準備を整えていきます。</a:t>
            </a:r>
            <a:endParaRPr lang="en-US" altLang="ja-JP" sz="2200" dirty="0">
              <a:latin typeface="+mn-ea"/>
            </a:endParaRPr>
          </a:p>
          <a:p>
            <a:pPr marL="0" indent="0">
              <a:lnSpc>
                <a:spcPct val="100000"/>
              </a:lnSpc>
              <a:spcBef>
                <a:spcPts val="600"/>
              </a:spcBef>
              <a:buNone/>
            </a:pPr>
            <a:r>
              <a:rPr lang="ja-JP" altLang="en-US" sz="2200" dirty="0">
                <a:latin typeface="+mn-ea"/>
              </a:rPr>
              <a:t>→</a:t>
            </a:r>
            <a:r>
              <a:rPr lang="ja-JP" altLang="en-US" sz="2200" b="1" dirty="0">
                <a:latin typeface="+mn-ea"/>
              </a:rPr>
              <a:t>日本語ないし英語</a:t>
            </a:r>
            <a:r>
              <a:rPr lang="ja-JP" altLang="en-US" sz="2200" dirty="0">
                <a:latin typeface="+mn-ea"/>
              </a:rPr>
              <a:t>で執筆されていること、出身大学における卒業論文（あるいは卒業研究）と</a:t>
            </a:r>
            <a:r>
              <a:rPr lang="ja-JP" altLang="en-US" sz="2200" b="1" dirty="0">
                <a:latin typeface="+mn-ea"/>
              </a:rPr>
              <a:t>テーマが異なっている</a:t>
            </a:r>
            <a:r>
              <a:rPr lang="ja-JP" altLang="en-US" sz="2200" dirty="0">
                <a:latin typeface="+mn-ea"/>
              </a:rPr>
              <a:t>こと（内容の重複が</a:t>
            </a:r>
            <a:r>
              <a:rPr lang="en-US" altLang="ja-JP" sz="2200" dirty="0">
                <a:latin typeface="+mn-ea"/>
              </a:rPr>
              <a:t>50%</a:t>
            </a:r>
            <a:r>
              <a:rPr lang="ja-JP" altLang="en-US" sz="2200" dirty="0">
                <a:latin typeface="+mn-ea"/>
              </a:rPr>
              <a:t>以下であること）が条件です。</a:t>
            </a:r>
            <a:endParaRPr lang="en-US" altLang="ja-JP" sz="2200" dirty="0">
              <a:latin typeface="+mn-ea"/>
            </a:endParaRPr>
          </a:p>
          <a:p>
            <a:pPr marL="0" indent="0">
              <a:lnSpc>
                <a:spcPct val="100000"/>
              </a:lnSpc>
              <a:spcBef>
                <a:spcPts val="600"/>
              </a:spcBef>
              <a:buNone/>
            </a:pPr>
            <a:r>
              <a:rPr lang="ja-JP" altLang="en-US" sz="2200" dirty="0">
                <a:latin typeface="+mn-ea"/>
              </a:rPr>
              <a:t>→留学期間中に執筆が終わらなかった場合は、</a:t>
            </a:r>
            <a:r>
              <a:rPr lang="ja-JP" altLang="en-US" sz="2200" b="1" dirty="0">
                <a:latin typeface="+mn-ea"/>
              </a:rPr>
              <a:t>帰国後も新潟大学の指導教員の指導を</a:t>
            </a:r>
            <a:r>
              <a:rPr lang="en-US" altLang="ja-JP" sz="2200" b="1" dirty="0">
                <a:latin typeface="+mn-ea"/>
              </a:rPr>
              <a:t>e</a:t>
            </a:r>
            <a:r>
              <a:rPr lang="ja-JP" altLang="en-US" sz="2200" b="1" dirty="0">
                <a:latin typeface="+mn-ea"/>
              </a:rPr>
              <a:t>メール等で受けながら</a:t>
            </a:r>
            <a:r>
              <a:rPr lang="ja-JP" altLang="en-US" sz="2200" dirty="0">
                <a:latin typeface="+mn-ea"/>
              </a:rPr>
              <a:t>執筆することができます。</a:t>
            </a:r>
            <a:endParaRPr lang="en-US" altLang="ja-JP" sz="2200"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10</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AE8CB8B4-3C56-44CB-A5D4-C819BB16374F}"/>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Tree>
    <p:extLst>
      <p:ext uri="{BB962C8B-B14F-4D97-AF65-F5344CB8AC3E}">
        <p14:creationId xmlns:p14="http://schemas.microsoft.com/office/powerpoint/2010/main" val="3210576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752DE31-64EA-4D51-89FE-06EF74E1FACA}" type="slidenum">
              <a:rPr kumimoji="1" lang="ja-JP" altLang="en-US" smtClean="0"/>
              <a:t>11</a:t>
            </a:fld>
            <a:endParaRPr kumimoji="1" lang="ja-JP" altLang="en-US"/>
          </a:p>
        </p:txBody>
      </p:sp>
      <p:graphicFrame>
        <p:nvGraphicFramePr>
          <p:cNvPr id="4" name="オブジェクト 3">
            <a:extLst>
              <a:ext uri="{FF2B5EF4-FFF2-40B4-BE49-F238E27FC236}">
                <a16:creationId xmlns:a16="http://schemas.microsoft.com/office/drawing/2014/main" id="{C3290AC3-131F-491B-9F43-E8AAFABC030B}"/>
              </a:ext>
            </a:extLst>
          </p:cNvPr>
          <p:cNvGraphicFramePr>
            <a:graphicFrameLocks noChangeAspect="1"/>
          </p:cNvGraphicFramePr>
          <p:nvPr>
            <p:extLst>
              <p:ext uri="{D42A27DB-BD31-4B8C-83A1-F6EECF244321}">
                <p14:modId xmlns:p14="http://schemas.microsoft.com/office/powerpoint/2010/main" val="3854100980"/>
              </p:ext>
            </p:extLst>
          </p:nvPr>
        </p:nvGraphicFramePr>
        <p:xfrm>
          <a:off x="221681" y="633828"/>
          <a:ext cx="8876059" cy="5982950"/>
        </p:xfrm>
        <a:graphic>
          <a:graphicData uri="http://schemas.openxmlformats.org/presentationml/2006/ole">
            <mc:AlternateContent xmlns:mc="http://schemas.openxmlformats.org/markup-compatibility/2006">
              <mc:Choice xmlns:v="urn:schemas-microsoft-com:vml" Requires="v">
                <p:oleObj spid="_x0000_s2087" name="Worksheet" r:id="rId3" imgW="7305557" imgH="4924552" progId="Excel.Sheet.12">
                  <p:embed/>
                </p:oleObj>
              </mc:Choice>
              <mc:Fallback>
                <p:oleObj name="Worksheet" r:id="rId3" imgW="7305557" imgH="4924552" progId="Excel.Sheet.12">
                  <p:embed/>
                  <p:pic>
                    <p:nvPicPr>
                      <p:cNvPr id="0" name=""/>
                      <p:cNvPicPr/>
                      <p:nvPr/>
                    </p:nvPicPr>
                    <p:blipFill>
                      <a:blip r:embed="rId4"/>
                      <a:stretch>
                        <a:fillRect/>
                      </a:stretch>
                    </p:blipFill>
                    <p:spPr>
                      <a:xfrm>
                        <a:off x="221681" y="633828"/>
                        <a:ext cx="8876059" cy="5982950"/>
                      </a:xfrm>
                      <a:prstGeom prst="rect">
                        <a:avLst/>
                      </a:prstGeom>
                    </p:spPr>
                  </p:pic>
                </p:oleObj>
              </mc:Fallback>
            </mc:AlternateContent>
          </a:graphicData>
        </a:graphic>
      </p:graphicFrame>
      <p:sp>
        <p:nvSpPr>
          <p:cNvPr id="5" name="テキスト ボックス 4">
            <a:extLst>
              <a:ext uri="{FF2B5EF4-FFF2-40B4-BE49-F238E27FC236}">
                <a16:creationId xmlns:a16="http://schemas.microsoft.com/office/drawing/2014/main" id="{51B5EE78-7836-4A75-8D6B-22DC1F1B6484}"/>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
        <p:nvSpPr>
          <p:cNvPr id="3" name="テキスト ボックス 2">
            <a:extLst>
              <a:ext uri="{FF2B5EF4-FFF2-40B4-BE49-F238E27FC236}">
                <a16:creationId xmlns:a16="http://schemas.microsoft.com/office/drawing/2014/main" id="{AB695AB6-B16B-4436-8479-B9323E602844}"/>
              </a:ext>
            </a:extLst>
          </p:cNvPr>
          <p:cNvSpPr txBox="1"/>
          <p:nvPr/>
        </p:nvSpPr>
        <p:spPr>
          <a:xfrm>
            <a:off x="686110" y="5706864"/>
            <a:ext cx="3895725" cy="923330"/>
          </a:xfrm>
          <a:prstGeom prst="rect">
            <a:avLst/>
          </a:prstGeom>
          <a:noFill/>
        </p:spPr>
        <p:txBody>
          <a:bodyPr wrap="square" rtlCol="0">
            <a:spAutoFit/>
          </a:bodyPr>
          <a:lstStyle/>
          <a:p>
            <a:r>
              <a:rPr kumimoji="1" lang="ja-JP" altLang="en-US" b="1" dirty="0"/>
              <a:t>ここに示したものは主要なもののみ。個々の学生の学修歴に応じて違いが生じます。</a:t>
            </a:r>
          </a:p>
        </p:txBody>
      </p:sp>
      <p:sp>
        <p:nvSpPr>
          <p:cNvPr id="6" name="テキスト ボックス 5">
            <a:extLst>
              <a:ext uri="{FF2B5EF4-FFF2-40B4-BE49-F238E27FC236}">
                <a16:creationId xmlns:a16="http://schemas.microsoft.com/office/drawing/2014/main" id="{7C0E46E5-4BBE-4245-B936-527E3E619C82}"/>
              </a:ext>
            </a:extLst>
          </p:cNvPr>
          <p:cNvSpPr txBox="1"/>
          <p:nvPr/>
        </p:nvSpPr>
        <p:spPr>
          <a:xfrm>
            <a:off x="8534401" y="3758653"/>
            <a:ext cx="3657599" cy="646331"/>
          </a:xfrm>
          <a:prstGeom prst="rect">
            <a:avLst/>
          </a:prstGeom>
          <a:solidFill>
            <a:schemeClr val="accent6">
              <a:lumMod val="40000"/>
              <a:lumOff val="60000"/>
            </a:schemeClr>
          </a:solidFill>
        </p:spPr>
        <p:txBody>
          <a:bodyPr wrap="square" rtlCol="0">
            <a:spAutoFit/>
          </a:bodyPr>
          <a:lstStyle/>
          <a:p>
            <a:r>
              <a:rPr kumimoji="1" lang="ja-JP" altLang="en-US" sz="1200" b="1" dirty="0"/>
              <a:t>個々の科目の詳細は「シラバス検索　学部・大学院 </a:t>
            </a:r>
            <a:r>
              <a:rPr kumimoji="1" lang="en-US" altLang="ja-JP" sz="1200" b="1" dirty="0"/>
              <a:t>- </a:t>
            </a:r>
            <a:r>
              <a:rPr kumimoji="1" lang="ja-JP" altLang="en-US" sz="1200" b="1" dirty="0"/>
              <a:t>新潟大学」をご覧ください。</a:t>
            </a:r>
          </a:p>
          <a:p>
            <a:r>
              <a:rPr kumimoji="1" lang="en-US" altLang="ja-JP" sz="1200" dirty="0"/>
              <a:t>URL: https://www.niigata-u.ac.jp/academics/syllabus/</a:t>
            </a:r>
            <a:endParaRPr kumimoji="1" lang="ja-JP" altLang="en-US" sz="1200" dirty="0"/>
          </a:p>
        </p:txBody>
      </p:sp>
    </p:spTree>
    <p:extLst>
      <p:ext uri="{BB962C8B-B14F-4D97-AF65-F5344CB8AC3E}">
        <p14:creationId xmlns:p14="http://schemas.microsoft.com/office/powerpoint/2010/main" val="1132297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担当教員の紹介</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(1)</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～経済学・経済思想史・世界システム論分野～</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736985" y="1459526"/>
            <a:ext cx="8768965" cy="4896824"/>
          </a:xfrm>
        </p:spPr>
        <p:txBody>
          <a:bodyPr>
            <a:noAutofit/>
          </a:bodyPr>
          <a:lstStyle/>
          <a:p>
            <a:pPr marL="0" indent="0">
              <a:lnSpc>
                <a:spcPct val="100000"/>
              </a:lnSpc>
              <a:spcBef>
                <a:spcPts val="0"/>
              </a:spcBef>
              <a:buNone/>
            </a:pPr>
            <a:r>
              <a:rPr lang="ja-JP" altLang="en-US" sz="2100" dirty="0">
                <a:solidFill>
                  <a:srgbClr val="002060"/>
                </a:solidFill>
                <a:latin typeface="+mn-ea"/>
              </a:rPr>
              <a:t>武藤 秀太郎（むとう・しゅうたろう）</a:t>
            </a:r>
            <a:endParaRPr lang="en-US" altLang="ja-JP" sz="2100" dirty="0">
              <a:latin typeface="+mn-ea"/>
            </a:endParaRPr>
          </a:p>
          <a:p>
            <a:pPr marL="0" indent="0">
              <a:lnSpc>
                <a:spcPct val="100000"/>
              </a:lnSpc>
              <a:spcBef>
                <a:spcPts val="0"/>
              </a:spcBef>
              <a:buNone/>
            </a:pPr>
            <a:r>
              <a:rPr lang="ja-JP" altLang="en-US" sz="2100" dirty="0">
                <a:latin typeface="+mn-ea"/>
              </a:rPr>
              <a:t>　専門分野：経済学説・経済思想</a:t>
            </a:r>
            <a:endParaRPr lang="en-US" altLang="ja-JP" sz="2100" dirty="0">
              <a:latin typeface="+mn-ea"/>
            </a:endParaRPr>
          </a:p>
          <a:p>
            <a:pPr marL="0" indent="0">
              <a:lnSpc>
                <a:spcPct val="100000"/>
              </a:lnSpc>
              <a:spcBef>
                <a:spcPts val="0"/>
              </a:spcBef>
              <a:buNone/>
            </a:pPr>
            <a:r>
              <a:rPr lang="ja-JP" altLang="en-US" sz="2100" dirty="0">
                <a:latin typeface="+mn-ea"/>
              </a:rPr>
              <a:t>　担当科目：経済社会論基礎、日本経済史、社会思想史ほか</a:t>
            </a:r>
            <a:endParaRPr lang="en-US" altLang="ja-JP" sz="2100" dirty="0">
              <a:latin typeface="+mn-ea"/>
            </a:endParaRPr>
          </a:p>
          <a:p>
            <a:pPr marL="0" indent="0">
              <a:lnSpc>
                <a:spcPct val="100000"/>
              </a:lnSpc>
              <a:spcBef>
                <a:spcPts val="0"/>
              </a:spcBef>
              <a:buNone/>
            </a:pPr>
            <a:r>
              <a:rPr lang="ja-JP" altLang="en-US" sz="2100" dirty="0">
                <a:latin typeface="+mn-ea"/>
              </a:rPr>
              <a:t>　主要業績：「河上肇と中国知識人」</a:t>
            </a:r>
            <a:r>
              <a:rPr lang="en-US" altLang="ja-JP" sz="2100" dirty="0">
                <a:latin typeface="+mn-ea"/>
              </a:rPr>
              <a:t>『</a:t>
            </a:r>
            <a:r>
              <a:rPr lang="ja-JP" altLang="en-US" sz="2100" dirty="0">
                <a:latin typeface="+mn-ea"/>
              </a:rPr>
              <a:t>吉野作造研究</a:t>
            </a:r>
            <a:r>
              <a:rPr lang="en-US" altLang="ja-JP" sz="2100" dirty="0">
                <a:latin typeface="+mn-ea"/>
              </a:rPr>
              <a:t>』No.15</a:t>
            </a:r>
            <a:r>
              <a:rPr lang="ja-JP" altLang="en-US" sz="2100" dirty="0">
                <a:latin typeface="+mn-ea"/>
              </a:rPr>
              <a:t>、</a:t>
            </a:r>
            <a:r>
              <a:rPr lang="en-US" altLang="ja-JP" sz="2100" dirty="0">
                <a:latin typeface="+mn-ea"/>
              </a:rPr>
              <a:t>201</a:t>
            </a:r>
          </a:p>
          <a:p>
            <a:pPr marL="0" indent="0">
              <a:lnSpc>
                <a:spcPct val="100000"/>
              </a:lnSpc>
              <a:spcBef>
                <a:spcPts val="0"/>
              </a:spcBef>
              <a:buNone/>
            </a:pPr>
            <a:r>
              <a:rPr lang="ja-JP" altLang="en-US" sz="2100" dirty="0">
                <a:latin typeface="+mn-ea"/>
              </a:rPr>
              <a:t>　　</a:t>
            </a:r>
            <a:r>
              <a:rPr lang="en-US" altLang="ja-JP" sz="2100" dirty="0">
                <a:latin typeface="+mn-ea"/>
              </a:rPr>
              <a:t>9</a:t>
            </a:r>
            <a:r>
              <a:rPr lang="ja-JP" altLang="en-US" sz="2100" dirty="0">
                <a:latin typeface="+mn-ea"/>
              </a:rPr>
              <a:t>年；</a:t>
            </a:r>
            <a:r>
              <a:rPr lang="en-US" altLang="ja-JP" sz="2100" dirty="0">
                <a:latin typeface="+mn-ea"/>
              </a:rPr>
              <a:t>『</a:t>
            </a:r>
            <a:r>
              <a:rPr lang="ja-JP" altLang="en-US" sz="2100" dirty="0">
                <a:latin typeface="+mn-ea"/>
              </a:rPr>
              <a:t>近代日本の社会科学と東アジア</a:t>
            </a:r>
            <a:r>
              <a:rPr lang="en-US" altLang="ja-JP" sz="2100" dirty="0">
                <a:latin typeface="+mn-ea"/>
              </a:rPr>
              <a:t>』</a:t>
            </a:r>
            <a:r>
              <a:rPr lang="ja-JP" altLang="en-US" sz="2100" dirty="0">
                <a:latin typeface="+mn-ea"/>
              </a:rPr>
              <a:t>藤原書店、</a:t>
            </a:r>
            <a:r>
              <a:rPr lang="en-US" altLang="ja-JP" sz="2100" dirty="0">
                <a:latin typeface="+mn-ea"/>
              </a:rPr>
              <a:t>2009</a:t>
            </a:r>
            <a:r>
              <a:rPr lang="ja-JP" altLang="en-US" sz="2100" dirty="0">
                <a:latin typeface="+mn-ea"/>
              </a:rPr>
              <a:t>年ほか</a:t>
            </a:r>
            <a:endParaRPr lang="en-US" altLang="ja-JP" sz="2100" dirty="0">
              <a:latin typeface="+mn-ea"/>
            </a:endParaRPr>
          </a:p>
          <a:p>
            <a:pPr marL="0" indent="0">
              <a:lnSpc>
                <a:spcPct val="100000"/>
              </a:lnSpc>
              <a:spcBef>
                <a:spcPts val="0"/>
              </a:spcBef>
              <a:buNone/>
            </a:pPr>
            <a:r>
              <a:rPr lang="ja-JP" altLang="en-US" sz="2100" dirty="0">
                <a:latin typeface="+mn-ea"/>
              </a:rPr>
              <a:t>　</a:t>
            </a:r>
            <a:r>
              <a:rPr lang="en-US" altLang="ja-JP" sz="2100" dirty="0">
                <a:latin typeface="+mn-ea"/>
              </a:rPr>
              <a:t>email</a:t>
            </a:r>
            <a:r>
              <a:rPr lang="ja-JP" altLang="en-US" sz="2100" dirty="0">
                <a:latin typeface="+mn-ea"/>
              </a:rPr>
              <a:t>：</a:t>
            </a:r>
            <a:r>
              <a:rPr lang="en-US" altLang="ja-JP" sz="2100" dirty="0">
                <a:latin typeface="+mn-ea"/>
              </a:rPr>
              <a:t>shutamuto@econ.niigata-u.ac.jp</a:t>
            </a:r>
          </a:p>
          <a:p>
            <a:pPr marL="0" indent="0">
              <a:lnSpc>
                <a:spcPct val="100000"/>
              </a:lnSpc>
              <a:spcBef>
                <a:spcPts val="0"/>
              </a:spcBef>
              <a:buNone/>
            </a:pPr>
            <a:endParaRPr lang="en-US" altLang="ja-JP" sz="2100" dirty="0">
              <a:latin typeface="+mn-ea"/>
            </a:endParaRPr>
          </a:p>
          <a:p>
            <a:pPr marL="0" indent="0">
              <a:lnSpc>
                <a:spcPct val="100000"/>
              </a:lnSpc>
              <a:spcBef>
                <a:spcPts val="0"/>
              </a:spcBef>
              <a:buNone/>
            </a:pPr>
            <a:r>
              <a:rPr lang="ja-JP" altLang="en-US" sz="2100" dirty="0">
                <a:solidFill>
                  <a:srgbClr val="002060"/>
                </a:solidFill>
                <a:latin typeface="+mn-ea"/>
              </a:rPr>
              <a:t>高垣 里衣（たかがき・りえ）　*</a:t>
            </a:r>
            <a:r>
              <a:rPr lang="en-US" altLang="ja-JP" sz="2100" dirty="0">
                <a:solidFill>
                  <a:srgbClr val="002060"/>
                </a:solidFill>
                <a:latin typeface="+mn-ea"/>
              </a:rPr>
              <a:t>2022</a:t>
            </a:r>
            <a:r>
              <a:rPr lang="ja-JP" altLang="en-US" sz="2100" dirty="0">
                <a:solidFill>
                  <a:srgbClr val="002060"/>
                </a:solidFill>
                <a:latin typeface="+mn-ea"/>
              </a:rPr>
              <a:t>年</a:t>
            </a:r>
            <a:r>
              <a:rPr lang="en-US" altLang="ja-JP" sz="2100" dirty="0">
                <a:solidFill>
                  <a:srgbClr val="002060"/>
                </a:solidFill>
                <a:latin typeface="+mn-ea"/>
              </a:rPr>
              <a:t>4</a:t>
            </a:r>
            <a:r>
              <a:rPr lang="ja-JP" altLang="en-US" sz="2100" dirty="0">
                <a:solidFill>
                  <a:srgbClr val="002060"/>
                </a:solidFill>
                <a:latin typeface="+mn-ea"/>
              </a:rPr>
              <a:t>月着任予定</a:t>
            </a:r>
          </a:p>
          <a:p>
            <a:pPr marL="0" indent="0">
              <a:lnSpc>
                <a:spcPct val="100000"/>
              </a:lnSpc>
              <a:spcBef>
                <a:spcPts val="0"/>
              </a:spcBef>
              <a:buNone/>
            </a:pPr>
            <a:r>
              <a:rPr lang="ja-JP" altLang="en-US" sz="2100" dirty="0">
                <a:solidFill>
                  <a:srgbClr val="002060"/>
                </a:solidFill>
                <a:latin typeface="+mn-ea"/>
              </a:rPr>
              <a:t>　</a:t>
            </a:r>
            <a:r>
              <a:rPr lang="ja-JP" altLang="en-US" sz="2100" dirty="0">
                <a:latin typeface="+mn-ea"/>
              </a:rPr>
              <a:t>専門分野：世界経済史、グローバル・ヒストリー</a:t>
            </a:r>
          </a:p>
          <a:p>
            <a:pPr marL="0" indent="0">
              <a:lnSpc>
                <a:spcPct val="100000"/>
              </a:lnSpc>
              <a:spcBef>
                <a:spcPts val="0"/>
              </a:spcBef>
              <a:buNone/>
            </a:pPr>
            <a:r>
              <a:rPr lang="ja-JP" altLang="en-US" sz="2100" dirty="0">
                <a:latin typeface="+mn-ea"/>
              </a:rPr>
              <a:t>　担当科目：経済社会論基礎、世界経済史</a:t>
            </a:r>
            <a:r>
              <a:rPr lang="en-US" altLang="ja-JP" sz="2100" dirty="0">
                <a:latin typeface="+mn-ea"/>
              </a:rPr>
              <a:t>Ⅰ</a:t>
            </a:r>
            <a:r>
              <a:rPr lang="ja-JP" altLang="en-US" sz="2100" dirty="0">
                <a:latin typeface="+mn-ea"/>
              </a:rPr>
              <a:t>、</a:t>
            </a:r>
            <a:r>
              <a:rPr lang="en-US" altLang="ja-JP" sz="2100" dirty="0">
                <a:latin typeface="+mn-ea"/>
              </a:rPr>
              <a:t>Ⅱ</a:t>
            </a:r>
            <a:r>
              <a:rPr lang="ja-JP" altLang="en-US" sz="2100" dirty="0">
                <a:latin typeface="+mn-ea"/>
              </a:rPr>
              <a:t>ほか</a:t>
            </a:r>
          </a:p>
          <a:p>
            <a:pPr marL="0" indent="0">
              <a:lnSpc>
                <a:spcPct val="100000"/>
              </a:lnSpc>
              <a:spcBef>
                <a:spcPts val="0"/>
              </a:spcBef>
              <a:buNone/>
            </a:pPr>
            <a:r>
              <a:rPr lang="ja-JP" altLang="en-US" sz="2100" dirty="0">
                <a:latin typeface="+mn-ea"/>
              </a:rPr>
              <a:t>　主要業績：</a:t>
            </a:r>
            <a:r>
              <a:rPr lang="en-US" altLang="ja-JP" sz="2100" i="1" dirty="0">
                <a:latin typeface="+mn-ea"/>
              </a:rPr>
              <a:t>Changing Dynamics and Mechanisms of Maritime Asia</a:t>
            </a:r>
          </a:p>
          <a:p>
            <a:pPr marL="0" indent="0">
              <a:lnSpc>
                <a:spcPct val="100000"/>
              </a:lnSpc>
              <a:spcBef>
                <a:spcPts val="0"/>
              </a:spcBef>
              <a:buNone/>
            </a:pPr>
            <a:r>
              <a:rPr lang="en-US" altLang="ja-JP" sz="2100" i="1" dirty="0">
                <a:latin typeface="+mn-ea"/>
              </a:rPr>
              <a:t>       in Comparative Perspectives </a:t>
            </a:r>
            <a:r>
              <a:rPr lang="en-US" altLang="ja-JP" sz="2100" dirty="0">
                <a:latin typeface="+mn-ea"/>
              </a:rPr>
              <a:t>(</a:t>
            </a:r>
            <a:r>
              <a:rPr lang="ja-JP" altLang="en-US" sz="2100" dirty="0">
                <a:latin typeface="+mn-ea"/>
              </a:rPr>
              <a:t>共著</a:t>
            </a:r>
            <a:r>
              <a:rPr lang="en-US" altLang="ja-JP" sz="2100" dirty="0">
                <a:latin typeface="+mn-ea"/>
              </a:rPr>
              <a:t>), Palgrave Macmillan, 2021</a:t>
            </a:r>
            <a:r>
              <a:rPr lang="ja-JP" altLang="en-US" sz="2100" dirty="0">
                <a:latin typeface="+mn-ea"/>
              </a:rPr>
              <a:t>；</a:t>
            </a:r>
            <a:r>
              <a:rPr lang="en-US" altLang="ja-JP" sz="2100" dirty="0">
                <a:latin typeface="+mn-ea"/>
              </a:rPr>
              <a:t> </a:t>
            </a:r>
          </a:p>
          <a:p>
            <a:pPr marL="0" indent="0">
              <a:lnSpc>
                <a:spcPct val="100000"/>
              </a:lnSpc>
              <a:spcBef>
                <a:spcPts val="0"/>
              </a:spcBef>
              <a:buNone/>
            </a:pPr>
            <a:r>
              <a:rPr lang="en-US" altLang="ja-JP" sz="2100" dirty="0">
                <a:latin typeface="+mn-ea"/>
              </a:rPr>
              <a:t>        </a:t>
            </a:r>
            <a:r>
              <a:rPr lang="ja-JP" altLang="en-US" sz="2100" dirty="0">
                <a:latin typeface="+mn-ea"/>
              </a:rPr>
              <a:t>「七年戦争期におけるビルバオ商人の商業ネットワーク </a:t>
            </a:r>
            <a:r>
              <a:rPr lang="en-US" altLang="ja-JP" sz="2100" dirty="0">
                <a:latin typeface="+mn-ea"/>
              </a:rPr>
              <a:t>―</a:t>
            </a:r>
            <a:r>
              <a:rPr lang="ja-JP" altLang="en-US" sz="2100" dirty="0">
                <a:latin typeface="+mn-ea"/>
              </a:rPr>
              <a:t>港湾徴</a:t>
            </a:r>
            <a:endParaRPr lang="en-US" altLang="ja-JP" sz="2100" dirty="0">
              <a:latin typeface="+mn-ea"/>
            </a:endParaRPr>
          </a:p>
          <a:p>
            <a:pPr marL="0" indent="0">
              <a:lnSpc>
                <a:spcPct val="100000"/>
              </a:lnSpc>
              <a:spcBef>
                <a:spcPts val="0"/>
              </a:spcBef>
              <a:buNone/>
            </a:pPr>
            <a:r>
              <a:rPr lang="ja-JP" altLang="en-US" sz="2100" dirty="0">
                <a:latin typeface="+mn-ea"/>
              </a:rPr>
              <a:t>　　税史料からみるガルドキ家の北大西洋貿易」、</a:t>
            </a:r>
            <a:r>
              <a:rPr lang="en-US" altLang="ja-JP" sz="2100" dirty="0">
                <a:latin typeface="+mn-ea"/>
              </a:rPr>
              <a:t>『</a:t>
            </a:r>
            <a:r>
              <a:rPr lang="ja-JP" altLang="en-US" sz="2100" dirty="0">
                <a:latin typeface="+mn-ea"/>
              </a:rPr>
              <a:t>西洋史学</a:t>
            </a:r>
            <a:r>
              <a:rPr lang="en-US" altLang="ja-JP" sz="2100" dirty="0">
                <a:latin typeface="+mn-ea"/>
              </a:rPr>
              <a:t>』</a:t>
            </a:r>
            <a:r>
              <a:rPr lang="ja-JP" altLang="en-US" sz="2100" dirty="0">
                <a:latin typeface="+mn-ea"/>
              </a:rPr>
              <a:t>第</a:t>
            </a:r>
            <a:r>
              <a:rPr lang="en-US" altLang="ja-JP" sz="2100" dirty="0">
                <a:latin typeface="+mn-ea"/>
              </a:rPr>
              <a:t>270</a:t>
            </a:r>
          </a:p>
          <a:p>
            <a:pPr marL="0" indent="0">
              <a:lnSpc>
                <a:spcPct val="100000"/>
              </a:lnSpc>
              <a:spcBef>
                <a:spcPts val="0"/>
              </a:spcBef>
              <a:buNone/>
            </a:pPr>
            <a:r>
              <a:rPr lang="ja-JP" altLang="en-US" sz="2100" dirty="0">
                <a:latin typeface="+mn-ea"/>
              </a:rPr>
              <a:t>　　号、</a:t>
            </a:r>
            <a:r>
              <a:rPr lang="en-US" altLang="ja-JP" sz="2100" dirty="0">
                <a:latin typeface="+mn-ea"/>
              </a:rPr>
              <a:t>2020</a:t>
            </a:r>
            <a:r>
              <a:rPr lang="ja-JP" altLang="en-US" sz="2100" dirty="0">
                <a:latin typeface="+mn-ea"/>
              </a:rPr>
              <a:t>年</a:t>
            </a:r>
            <a:r>
              <a:rPr lang="en-US" altLang="ja-JP" sz="2100" dirty="0">
                <a:latin typeface="+mn-ea"/>
              </a:rPr>
              <a:t>12</a:t>
            </a:r>
            <a:r>
              <a:rPr lang="ja-JP" altLang="en-US" sz="2100" dirty="0">
                <a:latin typeface="+mn-ea"/>
              </a:rPr>
              <a:t>月ほか</a:t>
            </a:r>
            <a:endParaRPr lang="en-US" altLang="ja-JP" sz="2100"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12</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1712F291-0468-4E11-AF55-D66A86C65429}"/>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7" name="図 6">
            <a:extLst>
              <a:ext uri="{FF2B5EF4-FFF2-40B4-BE49-F238E27FC236}">
                <a16:creationId xmlns:a16="http://schemas.microsoft.com/office/drawing/2014/main" id="{BD0B6FED-937A-402F-8F69-1F34B7E98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6450" y="1334826"/>
            <a:ext cx="1657350" cy="2376487"/>
          </a:xfrm>
          <a:prstGeom prst="rect">
            <a:avLst/>
          </a:prstGeom>
        </p:spPr>
      </p:pic>
      <p:pic>
        <p:nvPicPr>
          <p:cNvPr id="9" name="図 8">
            <a:extLst>
              <a:ext uri="{FF2B5EF4-FFF2-40B4-BE49-F238E27FC236}">
                <a16:creationId xmlns:a16="http://schemas.microsoft.com/office/drawing/2014/main" id="{E065C4EB-4620-4DB9-B683-4D2680277C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5590" y="3925134"/>
            <a:ext cx="1657350" cy="2336208"/>
          </a:xfrm>
          <a:prstGeom prst="rect">
            <a:avLst/>
          </a:prstGeom>
        </p:spPr>
      </p:pic>
    </p:spTree>
    <p:extLst>
      <p:ext uri="{BB962C8B-B14F-4D97-AF65-F5344CB8AC3E}">
        <p14:creationId xmlns:p14="http://schemas.microsoft.com/office/powerpoint/2010/main" val="320568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担当教員の紹介</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(2)</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～政治学分野～</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838200" y="1429080"/>
            <a:ext cx="8163341" cy="5178097"/>
          </a:xfrm>
        </p:spPr>
        <p:txBody>
          <a:bodyPr>
            <a:normAutofit lnSpcReduction="10000"/>
          </a:bodyPr>
          <a:lstStyle/>
          <a:p>
            <a:pPr marL="0" indent="0">
              <a:lnSpc>
                <a:spcPct val="100000"/>
              </a:lnSpc>
              <a:spcBef>
                <a:spcPts val="0"/>
              </a:spcBef>
              <a:buNone/>
            </a:pPr>
            <a:r>
              <a:rPr lang="ja-JP" altLang="en-US" sz="2400" dirty="0">
                <a:solidFill>
                  <a:srgbClr val="002060"/>
                </a:solidFill>
                <a:latin typeface="+mn-ea"/>
              </a:rPr>
              <a:t>神田 豊隆（かんだ・ゆたか）</a:t>
            </a:r>
            <a:endParaRPr lang="en-US" altLang="ja-JP" sz="2400" dirty="0">
              <a:latin typeface="+mn-ea"/>
            </a:endParaRPr>
          </a:p>
          <a:p>
            <a:pPr marL="0" indent="0">
              <a:lnSpc>
                <a:spcPct val="100000"/>
              </a:lnSpc>
              <a:spcBef>
                <a:spcPts val="0"/>
              </a:spcBef>
              <a:buNone/>
            </a:pPr>
            <a:r>
              <a:rPr lang="ja-JP" altLang="en-US" sz="2200" dirty="0">
                <a:latin typeface="+mn-ea"/>
              </a:rPr>
              <a:t>　</a:t>
            </a:r>
            <a:r>
              <a:rPr lang="ja-JP" altLang="en-US" sz="2100" dirty="0">
                <a:latin typeface="+mn-ea"/>
              </a:rPr>
              <a:t>専門分野：国際関係論・政治学・日本史</a:t>
            </a:r>
            <a:endParaRPr lang="en-US" altLang="ja-JP" sz="2100" dirty="0">
              <a:latin typeface="+mn-ea"/>
            </a:endParaRPr>
          </a:p>
          <a:p>
            <a:pPr marL="0" indent="0">
              <a:lnSpc>
                <a:spcPct val="100000"/>
              </a:lnSpc>
              <a:spcBef>
                <a:spcPts val="0"/>
              </a:spcBef>
              <a:buNone/>
            </a:pPr>
            <a:r>
              <a:rPr lang="ja-JP" altLang="en-US" sz="2100" dirty="0">
                <a:latin typeface="+mn-ea"/>
              </a:rPr>
              <a:t>　担当科目：政治社会論基礎、</a:t>
            </a:r>
            <a:r>
              <a:rPr lang="en-US" altLang="ja-JP" sz="2100" dirty="0">
                <a:latin typeface="+mn-ea"/>
              </a:rPr>
              <a:t>Politics in Contemporary Japan, </a:t>
            </a:r>
          </a:p>
          <a:p>
            <a:pPr marL="0" indent="0">
              <a:lnSpc>
                <a:spcPct val="100000"/>
              </a:lnSpc>
              <a:spcBef>
                <a:spcPts val="0"/>
              </a:spcBef>
              <a:buNone/>
            </a:pPr>
            <a:r>
              <a:rPr lang="ja-JP" altLang="en-US" sz="2100" dirty="0">
                <a:latin typeface="+mn-ea"/>
              </a:rPr>
              <a:t>　　　　　　</a:t>
            </a:r>
            <a:r>
              <a:rPr lang="en-US" altLang="ja-JP" sz="2100" dirty="0">
                <a:latin typeface="+mn-ea"/>
              </a:rPr>
              <a:t>Basic</a:t>
            </a:r>
            <a:r>
              <a:rPr lang="ja-JP" altLang="en-US" sz="2100" dirty="0">
                <a:latin typeface="+mn-ea"/>
              </a:rPr>
              <a:t> ほか</a:t>
            </a:r>
            <a:endParaRPr lang="en-US" altLang="ja-JP" sz="2100" dirty="0">
              <a:latin typeface="+mn-ea"/>
            </a:endParaRPr>
          </a:p>
          <a:p>
            <a:pPr marL="0" indent="0">
              <a:lnSpc>
                <a:spcPct val="100000"/>
              </a:lnSpc>
              <a:spcBef>
                <a:spcPts val="0"/>
              </a:spcBef>
              <a:buNone/>
            </a:pPr>
            <a:r>
              <a:rPr lang="ja-JP" altLang="en-US" sz="2100" dirty="0">
                <a:latin typeface="+mn-ea"/>
              </a:rPr>
              <a:t>　主要業績：</a:t>
            </a:r>
            <a:r>
              <a:rPr lang="en-US" altLang="ja-JP" sz="2100" dirty="0">
                <a:latin typeface="+mn-ea"/>
              </a:rPr>
              <a:t>『</a:t>
            </a:r>
            <a:r>
              <a:rPr lang="ja-JP" altLang="en-US" sz="2100" dirty="0">
                <a:latin typeface="+mn-ea"/>
              </a:rPr>
              <a:t>冷戦構造の変容と日本の対中外交</a:t>
            </a:r>
            <a:r>
              <a:rPr lang="en-US" altLang="ja-JP" sz="2100" dirty="0">
                <a:latin typeface="+mn-ea"/>
              </a:rPr>
              <a:t>――</a:t>
            </a:r>
            <a:r>
              <a:rPr lang="ja-JP" altLang="en-US" sz="2100" dirty="0">
                <a:latin typeface="+mn-ea"/>
              </a:rPr>
              <a:t>二つの秩序</a:t>
            </a:r>
            <a:endParaRPr lang="en-US" altLang="ja-JP" sz="2100" dirty="0">
              <a:latin typeface="+mn-ea"/>
            </a:endParaRPr>
          </a:p>
          <a:p>
            <a:pPr marL="0" indent="0">
              <a:lnSpc>
                <a:spcPct val="100000"/>
              </a:lnSpc>
              <a:spcBef>
                <a:spcPts val="0"/>
              </a:spcBef>
              <a:buNone/>
            </a:pPr>
            <a:r>
              <a:rPr lang="ja-JP" altLang="en-US" sz="2100" dirty="0">
                <a:latin typeface="+mn-ea"/>
              </a:rPr>
              <a:t>　　観</a:t>
            </a:r>
            <a:r>
              <a:rPr lang="en-US" altLang="ja-JP" sz="2100" dirty="0">
                <a:latin typeface="+mn-ea"/>
              </a:rPr>
              <a:t>1960-1972』</a:t>
            </a:r>
            <a:r>
              <a:rPr lang="ja-JP" altLang="en-US" sz="2100" dirty="0">
                <a:latin typeface="+mn-ea"/>
              </a:rPr>
              <a:t>岩波書店、</a:t>
            </a:r>
            <a:r>
              <a:rPr lang="en-US" altLang="ja-JP" sz="2100" dirty="0">
                <a:latin typeface="+mn-ea"/>
              </a:rPr>
              <a:t>2012</a:t>
            </a:r>
            <a:r>
              <a:rPr lang="ja-JP" altLang="en-US" sz="2100" dirty="0">
                <a:latin typeface="+mn-ea"/>
              </a:rPr>
              <a:t>年；「日本政府的兩岸政</a:t>
            </a:r>
            <a:endParaRPr lang="en-US" altLang="ja-JP" sz="2100" dirty="0">
              <a:latin typeface="+mn-ea"/>
            </a:endParaRPr>
          </a:p>
          <a:p>
            <a:pPr marL="0" indent="0">
              <a:lnSpc>
                <a:spcPct val="100000"/>
              </a:lnSpc>
              <a:spcBef>
                <a:spcPts val="0"/>
              </a:spcBef>
              <a:buNone/>
            </a:pPr>
            <a:r>
              <a:rPr lang="ja-JP" altLang="en-US" sz="2100" dirty="0">
                <a:latin typeface="+mn-ea"/>
              </a:rPr>
              <a:t>　　策」中央研究院人文社會科學研究中心，</a:t>
            </a:r>
            <a:r>
              <a:rPr lang="en-US" altLang="ja-JP" sz="2100" dirty="0">
                <a:latin typeface="+mn-ea"/>
              </a:rPr>
              <a:t>2015</a:t>
            </a:r>
            <a:r>
              <a:rPr lang="ja-JP" altLang="en-US" sz="2100" dirty="0">
                <a:latin typeface="+mn-ea"/>
              </a:rPr>
              <a:t>年ほか</a:t>
            </a:r>
            <a:endParaRPr lang="en-US" altLang="ja-JP" sz="2100" dirty="0">
              <a:latin typeface="+mn-ea"/>
            </a:endParaRPr>
          </a:p>
          <a:p>
            <a:pPr marL="0" indent="0">
              <a:lnSpc>
                <a:spcPct val="100000"/>
              </a:lnSpc>
              <a:spcBef>
                <a:spcPts val="0"/>
              </a:spcBef>
              <a:buNone/>
            </a:pPr>
            <a:r>
              <a:rPr lang="en-US" altLang="ja-JP" sz="2100" dirty="0">
                <a:latin typeface="+mn-ea"/>
              </a:rPr>
              <a:t>email</a:t>
            </a:r>
            <a:r>
              <a:rPr lang="ja-JP" altLang="en-US" sz="2100" dirty="0">
                <a:latin typeface="+mn-ea"/>
              </a:rPr>
              <a:t>：</a:t>
            </a:r>
            <a:r>
              <a:rPr lang="en-US" altLang="ja-JP" sz="2100" dirty="0">
                <a:latin typeface="+mn-ea"/>
              </a:rPr>
              <a:t>kanda@jura.niigata-u.ac.jp</a:t>
            </a:r>
          </a:p>
          <a:p>
            <a:pPr marL="0" indent="0">
              <a:lnSpc>
                <a:spcPct val="100000"/>
              </a:lnSpc>
              <a:spcBef>
                <a:spcPts val="0"/>
              </a:spcBef>
              <a:buNone/>
            </a:pPr>
            <a:endParaRPr lang="en-US" altLang="ja-JP" sz="2200" dirty="0">
              <a:latin typeface="+mn-ea"/>
            </a:endParaRPr>
          </a:p>
          <a:p>
            <a:pPr marL="0" indent="0">
              <a:lnSpc>
                <a:spcPct val="100000"/>
              </a:lnSpc>
              <a:spcBef>
                <a:spcPts val="0"/>
              </a:spcBef>
              <a:buNone/>
            </a:pPr>
            <a:r>
              <a:rPr lang="ja-JP" altLang="en-US" sz="2400" dirty="0">
                <a:solidFill>
                  <a:srgbClr val="002060"/>
                </a:solidFill>
                <a:latin typeface="+mn-ea"/>
              </a:rPr>
              <a:t>稲吉 晃（いなよし・あきら）</a:t>
            </a:r>
            <a:endParaRPr lang="en-US" altLang="ja-JP" sz="2400" dirty="0">
              <a:solidFill>
                <a:srgbClr val="002060"/>
              </a:solidFill>
              <a:latin typeface="+mn-ea"/>
            </a:endParaRPr>
          </a:p>
          <a:p>
            <a:pPr marL="0" indent="0">
              <a:lnSpc>
                <a:spcPct val="100000"/>
              </a:lnSpc>
              <a:spcBef>
                <a:spcPts val="0"/>
              </a:spcBef>
              <a:buNone/>
            </a:pPr>
            <a:r>
              <a:rPr lang="ja-JP" altLang="en-US" sz="2200" dirty="0">
                <a:solidFill>
                  <a:prstClr val="black"/>
                </a:solidFill>
                <a:latin typeface="游ゴシック" panose="020B0400000000000000" pitchFamily="50" charset="-128"/>
              </a:rPr>
              <a:t>　</a:t>
            </a:r>
            <a:r>
              <a:rPr lang="ja-JP" altLang="en-US" sz="2100" dirty="0">
                <a:solidFill>
                  <a:prstClr val="black"/>
                </a:solidFill>
                <a:latin typeface="+mn-ea"/>
              </a:rPr>
              <a:t>専門分野：日本政治外交史</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担当科目：政治社会論基礎、日本政治外交史ほか</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主要業績：</a:t>
            </a:r>
            <a:r>
              <a:rPr lang="en-US" altLang="ja-JP" sz="2100" dirty="0">
                <a:solidFill>
                  <a:prstClr val="black"/>
                </a:solidFill>
                <a:latin typeface="+mn-ea"/>
              </a:rPr>
              <a:t>『</a:t>
            </a:r>
            <a:r>
              <a:rPr lang="ja-JP" altLang="en-US" sz="2100" dirty="0">
                <a:solidFill>
                  <a:prstClr val="black"/>
                </a:solidFill>
                <a:latin typeface="+mn-ea"/>
              </a:rPr>
              <a:t>海港の政治史</a:t>
            </a:r>
            <a:r>
              <a:rPr lang="en-US" altLang="ja-JP" sz="2100" dirty="0">
                <a:solidFill>
                  <a:prstClr val="black"/>
                </a:solidFill>
                <a:latin typeface="+mn-ea"/>
              </a:rPr>
              <a:t>―</a:t>
            </a:r>
            <a:r>
              <a:rPr lang="ja-JP" altLang="en-US" sz="2100" dirty="0">
                <a:solidFill>
                  <a:prstClr val="black"/>
                </a:solidFill>
                <a:latin typeface="+mn-ea"/>
              </a:rPr>
              <a:t>明治から戦後へ</a:t>
            </a:r>
            <a:r>
              <a:rPr lang="en-US" altLang="ja-JP" sz="2100" dirty="0">
                <a:solidFill>
                  <a:prstClr val="black"/>
                </a:solidFill>
                <a:latin typeface="+mn-ea"/>
              </a:rPr>
              <a:t>』</a:t>
            </a:r>
            <a:r>
              <a:rPr lang="ja-JP" altLang="en-US" sz="2100" dirty="0">
                <a:solidFill>
                  <a:prstClr val="black"/>
                </a:solidFill>
                <a:latin typeface="+mn-ea"/>
              </a:rPr>
              <a:t>名古屋大学出版</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会、</a:t>
            </a:r>
            <a:r>
              <a:rPr lang="en-US" altLang="ja-JP" sz="2100" dirty="0">
                <a:solidFill>
                  <a:prstClr val="black"/>
                </a:solidFill>
                <a:latin typeface="+mn-ea"/>
              </a:rPr>
              <a:t>2014</a:t>
            </a:r>
            <a:r>
              <a:rPr lang="ja-JP" altLang="en-US" sz="2100" dirty="0">
                <a:solidFill>
                  <a:prstClr val="black"/>
                </a:solidFill>
                <a:latin typeface="+mn-ea"/>
              </a:rPr>
              <a:t>年；「不平等条約の運用と港湾行政（一）（二）」、</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a:t>
            </a:r>
            <a:r>
              <a:rPr lang="en-US" altLang="ja-JP" sz="2100" dirty="0">
                <a:solidFill>
                  <a:prstClr val="black"/>
                </a:solidFill>
                <a:latin typeface="+mn-ea"/>
              </a:rPr>
              <a:t>『</a:t>
            </a:r>
            <a:r>
              <a:rPr lang="ja-JP" altLang="en-US" sz="2100" dirty="0">
                <a:solidFill>
                  <a:prstClr val="black"/>
                </a:solidFill>
                <a:latin typeface="+mn-ea"/>
              </a:rPr>
              <a:t>法学会雑誌</a:t>
            </a:r>
            <a:r>
              <a:rPr lang="en-US" altLang="ja-JP" sz="2100" dirty="0">
                <a:solidFill>
                  <a:prstClr val="black"/>
                </a:solidFill>
                <a:latin typeface="+mn-ea"/>
              </a:rPr>
              <a:t>』Vols.46-47</a:t>
            </a:r>
            <a:r>
              <a:rPr lang="ja-JP" altLang="en-US" sz="2100" dirty="0">
                <a:solidFill>
                  <a:prstClr val="black"/>
                </a:solidFill>
                <a:latin typeface="+mn-ea"/>
              </a:rPr>
              <a:t>，</a:t>
            </a:r>
            <a:r>
              <a:rPr lang="en-US" altLang="ja-JP" sz="2100" dirty="0">
                <a:solidFill>
                  <a:prstClr val="black"/>
                </a:solidFill>
                <a:latin typeface="+mn-ea"/>
              </a:rPr>
              <a:t>2006</a:t>
            </a:r>
            <a:r>
              <a:rPr lang="ja-JP" altLang="en-US" sz="2100" dirty="0">
                <a:solidFill>
                  <a:prstClr val="black"/>
                </a:solidFill>
                <a:latin typeface="+mn-ea"/>
              </a:rPr>
              <a:t>年ほか</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游ゴシック" panose="020B0400000000000000" pitchFamily="50" charset="-128"/>
              </a:rPr>
              <a:t>　</a:t>
            </a:r>
            <a:r>
              <a:rPr lang="en-US" altLang="ja-JP" sz="2100" dirty="0">
                <a:solidFill>
                  <a:prstClr val="black"/>
                </a:solidFill>
                <a:latin typeface="游ゴシック" panose="020B0400000000000000" pitchFamily="50" charset="-128"/>
              </a:rPr>
              <a:t>email</a:t>
            </a:r>
            <a:r>
              <a:rPr lang="ja-JP" altLang="en-US" sz="2100" dirty="0">
                <a:solidFill>
                  <a:prstClr val="black"/>
                </a:solidFill>
                <a:latin typeface="游ゴシック" panose="020B0400000000000000" pitchFamily="50" charset="-128"/>
              </a:rPr>
              <a:t>：</a:t>
            </a:r>
            <a:r>
              <a:rPr lang="en-US" altLang="ja-JP" sz="2100" dirty="0">
                <a:solidFill>
                  <a:prstClr val="black"/>
                </a:solidFill>
                <a:latin typeface="游ゴシック" panose="020B0400000000000000" pitchFamily="50" charset="-128"/>
              </a:rPr>
              <a:t>inayoshi@jura.niigata-u.ac.jp</a:t>
            </a:r>
            <a:endParaRPr lang="en-US" altLang="ja-JP" sz="2100" dirty="0">
              <a:solidFill>
                <a:srgbClr val="002060"/>
              </a:solidFill>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13</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EAD3BA19-305D-4F97-AD8A-9D5B8CA9ECC3}"/>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7" name="図 6">
            <a:extLst>
              <a:ext uri="{FF2B5EF4-FFF2-40B4-BE49-F238E27FC236}">
                <a16:creationId xmlns:a16="http://schemas.microsoft.com/office/drawing/2014/main" id="{EE449155-94B7-4B98-A4E7-8BAE39C36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341" y="1204912"/>
            <a:ext cx="1680759" cy="2437101"/>
          </a:xfrm>
          <a:prstGeom prst="rect">
            <a:avLst/>
          </a:prstGeom>
          <a:ln>
            <a:solidFill>
              <a:schemeClr val="bg1">
                <a:lumMod val="75000"/>
              </a:schemeClr>
            </a:solidFill>
          </a:ln>
        </p:spPr>
      </p:pic>
      <p:pic>
        <p:nvPicPr>
          <p:cNvPr id="9" name="図 8">
            <a:extLst>
              <a:ext uri="{FF2B5EF4-FFF2-40B4-BE49-F238E27FC236}">
                <a16:creationId xmlns:a16="http://schemas.microsoft.com/office/drawing/2014/main" id="{C502F306-2667-4276-B073-93DFF8009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7342" y="3892715"/>
            <a:ext cx="1680758" cy="2374404"/>
          </a:xfrm>
          <a:prstGeom prst="rect">
            <a:avLst/>
          </a:prstGeom>
        </p:spPr>
      </p:pic>
    </p:spTree>
    <p:extLst>
      <p:ext uri="{BB962C8B-B14F-4D97-AF65-F5344CB8AC3E}">
        <p14:creationId xmlns:p14="http://schemas.microsoft.com/office/powerpoint/2010/main" val="2082739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担当教員の紹介</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(3)</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～アニメーション研究分野～</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1206126" y="1543378"/>
            <a:ext cx="8163341" cy="5178097"/>
          </a:xfrm>
        </p:spPr>
        <p:txBody>
          <a:bodyPr>
            <a:normAutofit fontScale="92500" lnSpcReduction="10000"/>
          </a:bodyPr>
          <a:lstStyle/>
          <a:p>
            <a:pPr marL="0" indent="0">
              <a:lnSpc>
                <a:spcPct val="100000"/>
              </a:lnSpc>
              <a:spcBef>
                <a:spcPts val="0"/>
              </a:spcBef>
              <a:buNone/>
            </a:pPr>
            <a:r>
              <a:rPr lang="ja-JP" altLang="en-US" sz="2400" dirty="0">
                <a:solidFill>
                  <a:srgbClr val="002060"/>
                </a:solidFill>
                <a:latin typeface="+mn-ea"/>
              </a:rPr>
              <a:t>石田 美紀（いしだ・みのり）</a:t>
            </a:r>
            <a:endParaRPr lang="en-US" altLang="ja-JP" sz="2400" dirty="0">
              <a:latin typeface="+mn-ea"/>
            </a:endParaRPr>
          </a:p>
          <a:p>
            <a:pPr marL="0" indent="0">
              <a:lnSpc>
                <a:spcPct val="100000"/>
              </a:lnSpc>
              <a:spcBef>
                <a:spcPts val="0"/>
              </a:spcBef>
              <a:buNone/>
            </a:pPr>
            <a:r>
              <a:rPr lang="ja-JP" altLang="en-US" sz="2200" dirty="0">
                <a:latin typeface="+mn-ea"/>
              </a:rPr>
              <a:t>　</a:t>
            </a:r>
            <a:r>
              <a:rPr lang="ja-JP" altLang="en-US" sz="2100" dirty="0">
                <a:latin typeface="+mn-ea"/>
              </a:rPr>
              <a:t>専門分野：視聴覚文化論、ジェンダー</a:t>
            </a:r>
            <a:endParaRPr lang="en-US" altLang="ja-JP" sz="2100" dirty="0">
              <a:latin typeface="+mn-ea"/>
            </a:endParaRPr>
          </a:p>
          <a:p>
            <a:pPr marL="0" indent="0">
              <a:lnSpc>
                <a:spcPct val="100000"/>
              </a:lnSpc>
              <a:spcBef>
                <a:spcPts val="0"/>
              </a:spcBef>
              <a:buNone/>
            </a:pPr>
            <a:r>
              <a:rPr lang="ja-JP" altLang="en-US" sz="2100" dirty="0">
                <a:latin typeface="+mn-ea"/>
              </a:rPr>
              <a:t>　担当科目：映像社会論基礎、視覚文化論 ほか</a:t>
            </a:r>
            <a:endParaRPr lang="en-US" altLang="ja-JP" sz="2100" dirty="0">
              <a:latin typeface="+mn-ea"/>
            </a:endParaRPr>
          </a:p>
          <a:p>
            <a:pPr marL="0" indent="0">
              <a:lnSpc>
                <a:spcPct val="100000"/>
              </a:lnSpc>
              <a:spcBef>
                <a:spcPts val="0"/>
              </a:spcBef>
              <a:buNone/>
            </a:pPr>
            <a:r>
              <a:rPr lang="ja-JP" altLang="en-US" sz="2100" dirty="0">
                <a:latin typeface="+mn-ea"/>
              </a:rPr>
              <a:t>　主要業績：</a:t>
            </a:r>
            <a:r>
              <a:rPr lang="en-US" altLang="ja-JP" sz="2100" dirty="0">
                <a:latin typeface="+mn-ea"/>
              </a:rPr>
              <a:t>『</a:t>
            </a:r>
            <a:r>
              <a:rPr lang="ja-JP" altLang="en-US" sz="2100" dirty="0">
                <a:latin typeface="+mn-ea"/>
              </a:rPr>
              <a:t>アニメと声優のメディア史　なぜ女性が少年を演じる</a:t>
            </a:r>
            <a:endParaRPr lang="en-US" altLang="ja-JP" sz="2100" dirty="0">
              <a:latin typeface="+mn-ea"/>
            </a:endParaRPr>
          </a:p>
          <a:p>
            <a:pPr marL="0" indent="0">
              <a:lnSpc>
                <a:spcPct val="100000"/>
              </a:lnSpc>
              <a:spcBef>
                <a:spcPts val="0"/>
              </a:spcBef>
              <a:buNone/>
            </a:pPr>
            <a:r>
              <a:rPr lang="ja-JP" altLang="en-US" sz="2100" dirty="0">
                <a:latin typeface="+mn-ea"/>
              </a:rPr>
              <a:t>　　のか</a:t>
            </a:r>
            <a:r>
              <a:rPr lang="en-US" altLang="ja-JP" sz="2100" dirty="0">
                <a:latin typeface="+mn-ea"/>
              </a:rPr>
              <a:t>』</a:t>
            </a:r>
            <a:r>
              <a:rPr lang="ja-JP" altLang="en-US" sz="2100" dirty="0">
                <a:latin typeface="+mn-ea"/>
              </a:rPr>
              <a:t>青弓社、</a:t>
            </a:r>
            <a:r>
              <a:rPr lang="en-US" altLang="ja-JP" sz="2100" dirty="0">
                <a:latin typeface="+mn-ea"/>
              </a:rPr>
              <a:t>2020</a:t>
            </a:r>
            <a:r>
              <a:rPr lang="ja-JP" altLang="en-US" sz="2100" dirty="0">
                <a:latin typeface="+mn-ea"/>
              </a:rPr>
              <a:t>年、</a:t>
            </a:r>
            <a:r>
              <a:rPr lang="en-US" altLang="ja-JP" sz="2100" i="1" dirty="0">
                <a:latin typeface="+mn-ea"/>
              </a:rPr>
              <a:t>Archiving Movements: Short Essays on </a:t>
            </a:r>
          </a:p>
          <a:p>
            <a:pPr marL="0" indent="0">
              <a:lnSpc>
                <a:spcPct val="100000"/>
              </a:lnSpc>
              <a:spcBef>
                <a:spcPts val="0"/>
              </a:spcBef>
              <a:buNone/>
            </a:pPr>
            <a:r>
              <a:rPr lang="ja-JP" altLang="en-US" sz="2100" i="1" dirty="0">
                <a:latin typeface="+mn-ea"/>
              </a:rPr>
              <a:t>　　</a:t>
            </a:r>
            <a:r>
              <a:rPr lang="en-US" altLang="ja-JP" sz="2100" i="1" dirty="0">
                <a:latin typeface="+mn-ea"/>
              </a:rPr>
              <a:t>Materials of Anime and Visual Media</a:t>
            </a:r>
            <a:r>
              <a:rPr lang="en-US" altLang="ja-JP" sz="2100" dirty="0">
                <a:latin typeface="+mn-ea"/>
              </a:rPr>
              <a:t>, co-edited by </a:t>
            </a:r>
            <a:r>
              <a:rPr lang="en-US" altLang="ja-JP" sz="2100" dirty="0" err="1">
                <a:latin typeface="+mn-ea"/>
              </a:rPr>
              <a:t>Minori</a:t>
            </a:r>
            <a:r>
              <a:rPr lang="en-US" altLang="ja-JP" sz="2100" dirty="0">
                <a:latin typeface="+mn-ea"/>
              </a:rPr>
              <a:t> Ishida </a:t>
            </a:r>
          </a:p>
          <a:p>
            <a:pPr marL="0" indent="0">
              <a:lnSpc>
                <a:spcPct val="100000"/>
              </a:lnSpc>
              <a:spcBef>
                <a:spcPts val="0"/>
              </a:spcBef>
              <a:buNone/>
            </a:pPr>
            <a:r>
              <a:rPr lang="ja-JP" altLang="en-US" sz="2100" dirty="0">
                <a:latin typeface="+mn-ea"/>
              </a:rPr>
              <a:t>　　</a:t>
            </a:r>
            <a:r>
              <a:rPr lang="en-US" altLang="ja-JP" sz="2100" dirty="0">
                <a:latin typeface="+mn-ea"/>
              </a:rPr>
              <a:t>and Joon Yang Kim, Niigata, Archive Center for Anime Studies, </a:t>
            </a:r>
          </a:p>
          <a:p>
            <a:pPr marL="0" indent="0">
              <a:lnSpc>
                <a:spcPct val="100000"/>
              </a:lnSpc>
              <a:spcBef>
                <a:spcPts val="0"/>
              </a:spcBef>
              <a:buNone/>
            </a:pPr>
            <a:r>
              <a:rPr lang="ja-JP" altLang="en-US" sz="2100" dirty="0">
                <a:latin typeface="+mn-ea"/>
              </a:rPr>
              <a:t>　　</a:t>
            </a:r>
            <a:r>
              <a:rPr lang="en-US" altLang="ja-JP" sz="2100" dirty="0">
                <a:latin typeface="+mn-ea"/>
              </a:rPr>
              <a:t>2019</a:t>
            </a:r>
            <a:r>
              <a:rPr lang="ja-JP" altLang="en-US" sz="2100" dirty="0">
                <a:latin typeface="+mn-ea"/>
              </a:rPr>
              <a:t>；</a:t>
            </a:r>
            <a:r>
              <a:rPr lang="en-US" altLang="ja-JP" sz="2100" dirty="0">
                <a:latin typeface="+mn-ea"/>
              </a:rPr>
              <a:t>『</a:t>
            </a:r>
            <a:r>
              <a:rPr lang="ja-JP" altLang="en-US" sz="2100" dirty="0">
                <a:latin typeface="+mn-ea"/>
              </a:rPr>
              <a:t>密やかな教育</a:t>
            </a:r>
            <a:r>
              <a:rPr lang="en-US" altLang="ja-JP" sz="2100" dirty="0">
                <a:latin typeface="+mn-ea"/>
              </a:rPr>
              <a:t>〈</a:t>
            </a:r>
            <a:r>
              <a:rPr lang="ja-JP" altLang="en-US" sz="2100" dirty="0">
                <a:latin typeface="+mn-ea"/>
              </a:rPr>
              <a:t>やおい・ボーイズラブ</a:t>
            </a:r>
            <a:r>
              <a:rPr lang="en-US" altLang="ja-JP" sz="2100" dirty="0">
                <a:latin typeface="+mn-ea"/>
              </a:rPr>
              <a:t>〉</a:t>
            </a:r>
            <a:r>
              <a:rPr lang="ja-JP" altLang="en-US" sz="2100" dirty="0">
                <a:latin typeface="+mn-ea"/>
              </a:rPr>
              <a:t>前史</a:t>
            </a:r>
            <a:r>
              <a:rPr lang="en-US" altLang="ja-JP" sz="2100" dirty="0">
                <a:latin typeface="+mn-ea"/>
              </a:rPr>
              <a:t>』</a:t>
            </a:r>
            <a:r>
              <a:rPr lang="ja-JP" altLang="en-US" sz="2100" dirty="0">
                <a:latin typeface="+mn-ea"/>
              </a:rPr>
              <a:t>洛北出版，</a:t>
            </a:r>
            <a:endParaRPr lang="en-US" altLang="ja-JP" sz="2100" dirty="0">
              <a:latin typeface="+mn-ea"/>
            </a:endParaRPr>
          </a:p>
          <a:p>
            <a:pPr marL="0" indent="0">
              <a:lnSpc>
                <a:spcPct val="100000"/>
              </a:lnSpc>
              <a:spcBef>
                <a:spcPts val="0"/>
              </a:spcBef>
              <a:buNone/>
            </a:pPr>
            <a:r>
              <a:rPr lang="ja-JP" altLang="en-US" sz="2100" dirty="0">
                <a:latin typeface="+mn-ea"/>
              </a:rPr>
              <a:t>　　</a:t>
            </a:r>
            <a:r>
              <a:rPr lang="en-US" altLang="ja-JP" sz="2100" dirty="0">
                <a:latin typeface="+mn-ea"/>
              </a:rPr>
              <a:t>2008</a:t>
            </a:r>
            <a:r>
              <a:rPr lang="ja-JP" altLang="en-US" sz="2100" dirty="0">
                <a:latin typeface="+mn-ea"/>
              </a:rPr>
              <a:t>年 ほか</a:t>
            </a:r>
            <a:endParaRPr lang="en-US" altLang="ja-JP" sz="2100" dirty="0">
              <a:latin typeface="+mn-ea"/>
            </a:endParaRPr>
          </a:p>
          <a:p>
            <a:pPr marL="0" indent="0">
              <a:lnSpc>
                <a:spcPct val="100000"/>
              </a:lnSpc>
              <a:spcBef>
                <a:spcPts val="0"/>
              </a:spcBef>
              <a:buNone/>
            </a:pPr>
            <a:r>
              <a:rPr lang="ja-JP" altLang="en-US" sz="2100" dirty="0">
                <a:latin typeface="+mn-ea"/>
              </a:rPr>
              <a:t>　</a:t>
            </a:r>
            <a:r>
              <a:rPr lang="en-US" altLang="ja-JP" sz="2100" dirty="0">
                <a:latin typeface="+mn-ea"/>
              </a:rPr>
              <a:t>email</a:t>
            </a:r>
            <a:r>
              <a:rPr lang="ja-JP" altLang="en-US" sz="2100" dirty="0">
                <a:latin typeface="+mn-ea"/>
              </a:rPr>
              <a:t>：</a:t>
            </a:r>
            <a:r>
              <a:rPr lang="en-US" altLang="ja-JP" sz="2100" dirty="0" err="1">
                <a:latin typeface="+mn-ea"/>
              </a:rPr>
              <a:t>ishidaminori@econ.niigata-u.ac.jp</a:t>
            </a:r>
            <a:endParaRPr lang="en-US" altLang="ja-JP" sz="2100" dirty="0">
              <a:latin typeface="+mn-ea"/>
            </a:endParaRPr>
          </a:p>
          <a:p>
            <a:pPr marL="0" indent="0">
              <a:lnSpc>
                <a:spcPct val="100000"/>
              </a:lnSpc>
              <a:spcBef>
                <a:spcPts val="0"/>
              </a:spcBef>
              <a:buNone/>
            </a:pPr>
            <a:endParaRPr lang="en-US" altLang="ja-JP" sz="2200" dirty="0">
              <a:latin typeface="+mn-ea"/>
            </a:endParaRPr>
          </a:p>
          <a:p>
            <a:pPr marL="0" indent="0">
              <a:lnSpc>
                <a:spcPct val="100000"/>
              </a:lnSpc>
              <a:spcBef>
                <a:spcPts val="0"/>
              </a:spcBef>
              <a:buNone/>
            </a:pPr>
            <a:r>
              <a:rPr lang="ja-JP" altLang="en-US" sz="2400" dirty="0">
                <a:solidFill>
                  <a:srgbClr val="002060"/>
                </a:solidFill>
                <a:latin typeface="+mn-ea"/>
              </a:rPr>
              <a:t>キム・ジュニアン（</a:t>
            </a:r>
            <a:r>
              <a:rPr lang="en-US" altLang="ja-JP" sz="2400" dirty="0">
                <a:solidFill>
                  <a:srgbClr val="002060"/>
                </a:solidFill>
                <a:latin typeface="+mn-ea"/>
              </a:rPr>
              <a:t>Kim Joon Yang </a:t>
            </a:r>
            <a:r>
              <a:rPr lang="ja-JP" altLang="en-US" sz="2400" dirty="0">
                <a:solidFill>
                  <a:srgbClr val="002060"/>
                </a:solidFill>
                <a:latin typeface="+mn-ea"/>
              </a:rPr>
              <a:t>）</a:t>
            </a:r>
            <a:endParaRPr lang="en-US" altLang="ja-JP" sz="2400" dirty="0">
              <a:solidFill>
                <a:srgbClr val="002060"/>
              </a:solidFill>
              <a:latin typeface="+mn-ea"/>
            </a:endParaRPr>
          </a:p>
          <a:p>
            <a:pPr marL="0" indent="0">
              <a:lnSpc>
                <a:spcPct val="100000"/>
              </a:lnSpc>
              <a:spcBef>
                <a:spcPts val="0"/>
              </a:spcBef>
              <a:buNone/>
            </a:pPr>
            <a:r>
              <a:rPr lang="ja-JP" altLang="en-US" sz="2200" dirty="0">
                <a:solidFill>
                  <a:prstClr val="black"/>
                </a:solidFill>
                <a:latin typeface="游ゴシック" panose="020B0400000000000000" pitchFamily="50" charset="-128"/>
              </a:rPr>
              <a:t>　</a:t>
            </a:r>
            <a:r>
              <a:rPr lang="ja-JP" altLang="en-US" sz="2100" dirty="0">
                <a:solidFill>
                  <a:prstClr val="black"/>
                </a:solidFill>
                <a:latin typeface="+mn-ea"/>
              </a:rPr>
              <a:t>専門分野：アニメーション研究</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担当科目：映像社会論基礎、</a:t>
            </a:r>
            <a:r>
              <a:rPr lang="en-US" altLang="ja-JP" sz="2100" dirty="0">
                <a:solidFill>
                  <a:prstClr val="black"/>
                </a:solidFill>
                <a:latin typeface="+mn-ea"/>
              </a:rPr>
              <a:t>Anime History </a:t>
            </a:r>
            <a:r>
              <a:rPr lang="ja-JP" altLang="en-US" sz="2100" dirty="0">
                <a:solidFill>
                  <a:prstClr val="black"/>
                </a:solidFill>
                <a:latin typeface="+mn-ea"/>
              </a:rPr>
              <a:t>ほか</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主要業績：</a:t>
            </a:r>
            <a:r>
              <a:rPr lang="en-US" altLang="ko-KR" sz="2100" i="1" dirty="0">
                <a:solidFill>
                  <a:prstClr val="black"/>
                </a:solidFill>
                <a:latin typeface="Yu Gothic UI Light" panose="020B0300000000000000" pitchFamily="50" charset="-128"/>
                <a:ea typeface="Yu Gothic UI Light" panose="020B0300000000000000" pitchFamily="50" charset="-128"/>
              </a:rPr>
              <a:t>Pervasive Animation</a:t>
            </a:r>
            <a:r>
              <a:rPr lang="ko-KR" altLang="en-US" sz="2100" dirty="0">
                <a:solidFill>
                  <a:prstClr val="black"/>
                </a:solidFill>
                <a:latin typeface="Yu Gothic UI Light" panose="020B0300000000000000" pitchFamily="50" charset="-128"/>
              </a:rPr>
              <a:t>，</a:t>
            </a:r>
            <a:r>
              <a:rPr lang="en-US" altLang="ko-KR" sz="2100" dirty="0">
                <a:solidFill>
                  <a:prstClr val="black"/>
                </a:solidFill>
                <a:latin typeface="Yu Gothic UI Light" panose="020B0300000000000000" pitchFamily="50" charset="-128"/>
                <a:ea typeface="Yu Gothic UI Light" panose="020B0300000000000000" pitchFamily="50" charset="-128"/>
              </a:rPr>
              <a:t>Suzanne Buchan (ed.)</a:t>
            </a:r>
            <a:r>
              <a:rPr lang="ko-KR" altLang="en-US" sz="2100" dirty="0">
                <a:solidFill>
                  <a:prstClr val="black"/>
                </a:solidFill>
                <a:latin typeface="Yu Gothic UI Light" panose="020B0300000000000000" pitchFamily="50" charset="-128"/>
              </a:rPr>
              <a:t>，</a:t>
            </a:r>
            <a:r>
              <a:rPr lang="en-US" altLang="ko-KR" sz="2100" dirty="0">
                <a:solidFill>
                  <a:prstClr val="black"/>
                </a:solidFill>
                <a:latin typeface="Yu Gothic UI Light" panose="020B0300000000000000" pitchFamily="50" charset="-128"/>
                <a:ea typeface="Yu Gothic UI Light" panose="020B0300000000000000" pitchFamily="50" charset="-128"/>
              </a:rPr>
              <a:t>AFI/</a:t>
            </a:r>
            <a:r>
              <a:rPr lang="ja-JP" altLang="en-US" sz="2100" dirty="0">
                <a:solidFill>
                  <a:prstClr val="black"/>
                </a:solidFill>
                <a:latin typeface="Yu Gothic UI Light" panose="020B0300000000000000" pitchFamily="50" charset="-128"/>
                <a:ea typeface="Yu Gothic UI Light" panose="020B0300000000000000" pitchFamily="50" charset="-128"/>
              </a:rPr>
              <a:t>　</a:t>
            </a:r>
            <a:endParaRPr lang="en-US" altLang="ja-JP" sz="2100" dirty="0">
              <a:solidFill>
                <a:prstClr val="black"/>
              </a:solidFill>
              <a:latin typeface="Yu Gothic UI Light" panose="020B0300000000000000" pitchFamily="50" charset="-128"/>
              <a:ea typeface="Yu Gothic UI Light" panose="020B0300000000000000" pitchFamily="50" charset="-128"/>
            </a:endParaRPr>
          </a:p>
          <a:p>
            <a:pPr marL="0" indent="0">
              <a:lnSpc>
                <a:spcPct val="100000"/>
              </a:lnSpc>
              <a:spcBef>
                <a:spcPts val="0"/>
              </a:spcBef>
              <a:buNone/>
            </a:pPr>
            <a:r>
              <a:rPr lang="ja-JP" altLang="en-US" sz="2100" dirty="0">
                <a:solidFill>
                  <a:prstClr val="black"/>
                </a:solidFill>
                <a:latin typeface="Yu Gothic UI Light" panose="020B0300000000000000" pitchFamily="50" charset="-128"/>
                <a:ea typeface="Yu Gothic UI Light" panose="020B0300000000000000" pitchFamily="50" charset="-128"/>
              </a:rPr>
              <a:t>　　</a:t>
            </a:r>
            <a:r>
              <a:rPr lang="en-US" altLang="ko-KR" sz="2100" dirty="0" err="1">
                <a:solidFill>
                  <a:prstClr val="black"/>
                </a:solidFill>
                <a:latin typeface="Yu Gothic UI Light" panose="020B0300000000000000" pitchFamily="50" charset="-128"/>
                <a:ea typeface="Yu Gothic UI Light" panose="020B0300000000000000" pitchFamily="50" charset="-128"/>
              </a:rPr>
              <a:t>Routeldge</a:t>
            </a:r>
            <a:r>
              <a:rPr lang="ko-KR" altLang="en-US" sz="2100" dirty="0">
                <a:solidFill>
                  <a:prstClr val="black"/>
                </a:solidFill>
                <a:latin typeface="Yu Gothic UI Light" panose="020B0300000000000000" pitchFamily="50" charset="-128"/>
              </a:rPr>
              <a:t>，</a:t>
            </a:r>
            <a:r>
              <a:rPr lang="en-US" altLang="ko-KR" sz="2100" dirty="0">
                <a:solidFill>
                  <a:prstClr val="black"/>
                </a:solidFill>
                <a:latin typeface="Yu Gothic UI Light" panose="020B0300000000000000" pitchFamily="50" charset="-128"/>
                <a:ea typeface="Yu Gothic UI Light" panose="020B0300000000000000" pitchFamily="50" charset="-128"/>
              </a:rPr>
              <a:t>2013</a:t>
            </a:r>
            <a:r>
              <a:rPr lang="ko-KR" altLang="en-US" sz="2100" dirty="0">
                <a:solidFill>
                  <a:prstClr val="black"/>
                </a:solidFill>
                <a:latin typeface="Yu Gothic UI Light" panose="020B0300000000000000" pitchFamily="50" charset="-128"/>
              </a:rPr>
              <a:t>（共著）；이미지의 제국</a:t>
            </a:r>
            <a:r>
              <a:rPr lang="en-US" altLang="ko-KR" sz="2100" dirty="0">
                <a:solidFill>
                  <a:prstClr val="black"/>
                </a:solidFill>
                <a:latin typeface="Yu Gothic UI Light" panose="020B0300000000000000" pitchFamily="50" charset="-128"/>
                <a:ea typeface="Yu Gothic UI Light" panose="020B0300000000000000" pitchFamily="50" charset="-128"/>
              </a:rPr>
              <a:t>: </a:t>
            </a:r>
            <a:r>
              <a:rPr lang="ko-KR" altLang="en-US" sz="2100" dirty="0">
                <a:solidFill>
                  <a:prstClr val="black"/>
                </a:solidFill>
                <a:latin typeface="Yu Gothic UI Light" panose="020B0300000000000000" pitchFamily="50" charset="-128"/>
              </a:rPr>
              <a:t>일본 열도 위의 </a:t>
            </a:r>
            <a:endParaRPr lang="en-US" altLang="ko-KR" sz="2100" dirty="0">
              <a:solidFill>
                <a:prstClr val="black"/>
              </a:solidFill>
              <a:latin typeface="Yu Gothic UI Light" panose="020B0300000000000000" pitchFamily="50" charset="-128"/>
            </a:endParaRPr>
          </a:p>
          <a:p>
            <a:pPr marL="0" indent="0">
              <a:lnSpc>
                <a:spcPct val="100000"/>
              </a:lnSpc>
              <a:spcBef>
                <a:spcPts val="0"/>
              </a:spcBef>
              <a:buNone/>
            </a:pPr>
            <a:r>
              <a:rPr lang="ja-JP" altLang="en-US" sz="2100" dirty="0">
                <a:solidFill>
                  <a:prstClr val="black"/>
                </a:solidFill>
                <a:latin typeface="Yu Gothic UI Light" panose="020B0300000000000000" pitchFamily="50" charset="-128"/>
              </a:rPr>
              <a:t>　　</a:t>
            </a:r>
            <a:r>
              <a:rPr lang="ko-KR" altLang="en-US" sz="2100" dirty="0">
                <a:solidFill>
                  <a:prstClr val="black"/>
                </a:solidFill>
                <a:latin typeface="Yu Gothic UI Light" panose="020B0300000000000000" pitchFamily="50" charset="-128"/>
              </a:rPr>
              <a:t>애니메이션，김준양，한나래 출판사，</a:t>
            </a:r>
            <a:r>
              <a:rPr lang="en-US" altLang="ko-KR" sz="2100" dirty="0">
                <a:solidFill>
                  <a:prstClr val="black"/>
                </a:solidFill>
                <a:latin typeface="Yu Gothic UI Light" panose="020B0300000000000000" pitchFamily="50" charset="-128"/>
                <a:ea typeface="Yu Gothic UI Light" panose="020B0300000000000000" pitchFamily="50" charset="-128"/>
              </a:rPr>
              <a:t>2006 </a:t>
            </a:r>
            <a:r>
              <a:rPr lang="ja-JP" altLang="en-US" sz="2100" dirty="0">
                <a:solidFill>
                  <a:prstClr val="black"/>
                </a:solidFill>
                <a:latin typeface="+mn-ea"/>
              </a:rPr>
              <a:t>ほか</a:t>
            </a:r>
            <a:endParaRPr lang="en-US" altLang="ko-KR"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游ゴシック" panose="020B0400000000000000" pitchFamily="50" charset="-128"/>
              </a:rPr>
              <a:t>　</a:t>
            </a:r>
            <a:r>
              <a:rPr lang="en-US" altLang="ja-JP" sz="2100" dirty="0">
                <a:solidFill>
                  <a:prstClr val="black"/>
                </a:solidFill>
                <a:latin typeface="游ゴシック" panose="020B0400000000000000" pitchFamily="50" charset="-128"/>
              </a:rPr>
              <a:t>email</a:t>
            </a:r>
            <a:r>
              <a:rPr lang="ja-JP" altLang="en-US" sz="2100" dirty="0">
                <a:solidFill>
                  <a:prstClr val="black"/>
                </a:solidFill>
                <a:latin typeface="游ゴシック" panose="020B0400000000000000" pitchFamily="50" charset="-128"/>
              </a:rPr>
              <a:t>：</a:t>
            </a:r>
            <a:r>
              <a:rPr lang="en-US" altLang="ja-JP" sz="2100" dirty="0">
                <a:solidFill>
                  <a:prstClr val="black"/>
                </a:solidFill>
                <a:latin typeface="游ゴシック" panose="020B0400000000000000" pitchFamily="50" charset="-128"/>
              </a:rPr>
              <a:t>kim.joonyang@econ.niigata-u.ac.jp</a:t>
            </a:r>
            <a:endParaRPr lang="en-US" altLang="ja-JP" sz="2100" dirty="0">
              <a:solidFill>
                <a:srgbClr val="002060"/>
              </a:solidFill>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14</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195A8FF0-F1A1-4F07-80A6-F4B009C1821D}"/>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7" name="図 6">
            <a:extLst>
              <a:ext uri="{FF2B5EF4-FFF2-40B4-BE49-F238E27FC236}">
                <a16:creationId xmlns:a16="http://schemas.microsoft.com/office/drawing/2014/main" id="{EE805571-F532-493F-A8AB-9BC1A69C6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3889" y="1245705"/>
            <a:ext cx="1669911" cy="2465342"/>
          </a:xfrm>
          <a:prstGeom prst="rect">
            <a:avLst/>
          </a:prstGeom>
        </p:spPr>
      </p:pic>
      <p:pic>
        <p:nvPicPr>
          <p:cNvPr id="9" name="図 8">
            <a:extLst>
              <a:ext uri="{FF2B5EF4-FFF2-40B4-BE49-F238E27FC236}">
                <a16:creationId xmlns:a16="http://schemas.microsoft.com/office/drawing/2014/main" id="{D567E2BB-DE82-4DD9-BE02-DD350DC2E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3889" y="3891008"/>
            <a:ext cx="1655588" cy="2376442"/>
          </a:xfrm>
          <a:prstGeom prst="rect">
            <a:avLst/>
          </a:prstGeom>
        </p:spPr>
      </p:pic>
    </p:spTree>
    <p:extLst>
      <p:ext uri="{BB962C8B-B14F-4D97-AF65-F5344CB8AC3E}">
        <p14:creationId xmlns:p14="http://schemas.microsoft.com/office/powerpoint/2010/main" val="3920079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fontScale="90000"/>
          </a:bodyPr>
          <a:lstStyle/>
          <a:p>
            <a:pPr algn="ctr"/>
            <a:r>
              <a:rPr lang="ja-JP" altLang="en-US" sz="3600" dirty="0">
                <a:solidFill>
                  <a:schemeClr val="accent1">
                    <a:lumMod val="75000"/>
                  </a:schemeClr>
                </a:solidFill>
                <a:latin typeface="游ゴシック Medium" panose="020B0500000000000000" pitchFamily="50" charset="-128"/>
                <a:ea typeface="游ゴシック Medium" panose="020B0500000000000000" pitchFamily="50" charset="-128"/>
              </a:rPr>
              <a:t>担当教員の紹介</a:t>
            </a:r>
            <a: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t>(4)</a:t>
            </a:r>
            <a:br>
              <a:rPr lang="en-US" altLang="ja-JP" sz="3600" dirty="0">
                <a:solidFill>
                  <a:schemeClr val="accent1">
                    <a:lumMod val="75000"/>
                  </a:schemeClr>
                </a:solidFill>
                <a:latin typeface="游ゴシック Medium" panose="020B0500000000000000" pitchFamily="50" charset="-128"/>
                <a:ea typeface="游ゴシック Medium" panose="020B0500000000000000" pitchFamily="50" charset="-128"/>
              </a:rPr>
            </a:br>
            <a:r>
              <a:rPr lang="ja-JP" altLang="en-US" sz="3100" dirty="0">
                <a:solidFill>
                  <a:schemeClr val="accent1">
                    <a:lumMod val="75000"/>
                  </a:schemeClr>
                </a:solidFill>
                <a:latin typeface="游ゴシック Medium" panose="020B0500000000000000" pitchFamily="50" charset="-128"/>
                <a:ea typeface="游ゴシック Medium" panose="020B0500000000000000" pitchFamily="50" charset="-128"/>
              </a:rPr>
              <a:t>～比較文化論分野～</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1101351" y="1467180"/>
            <a:ext cx="8163341" cy="5178097"/>
          </a:xfrm>
        </p:spPr>
        <p:txBody>
          <a:bodyPr>
            <a:normAutofit/>
          </a:bodyPr>
          <a:lstStyle/>
          <a:p>
            <a:pPr marL="0" indent="0">
              <a:lnSpc>
                <a:spcPct val="100000"/>
              </a:lnSpc>
              <a:spcBef>
                <a:spcPts val="0"/>
              </a:spcBef>
              <a:buNone/>
            </a:pPr>
            <a:r>
              <a:rPr lang="ja-JP" altLang="en-US" sz="2400" dirty="0">
                <a:solidFill>
                  <a:srgbClr val="002060"/>
                </a:solidFill>
                <a:latin typeface="+mn-ea"/>
              </a:rPr>
              <a:t>番場 俊（ばんば・さとし）</a:t>
            </a:r>
            <a:endParaRPr lang="en-US" altLang="ja-JP" sz="2400" dirty="0">
              <a:latin typeface="+mn-ea"/>
            </a:endParaRPr>
          </a:p>
          <a:p>
            <a:pPr marL="0" indent="0">
              <a:lnSpc>
                <a:spcPct val="100000"/>
              </a:lnSpc>
              <a:spcBef>
                <a:spcPts val="0"/>
              </a:spcBef>
              <a:buNone/>
            </a:pPr>
            <a:r>
              <a:rPr lang="ja-JP" altLang="en-US" sz="2200" dirty="0">
                <a:latin typeface="+mn-ea"/>
              </a:rPr>
              <a:t>　</a:t>
            </a:r>
            <a:r>
              <a:rPr lang="ja-JP" altLang="en-US" sz="2100" dirty="0">
                <a:latin typeface="+mn-ea"/>
              </a:rPr>
              <a:t>専門分野：表象文化論・近代文学</a:t>
            </a:r>
            <a:endParaRPr lang="en-US" altLang="ja-JP" sz="2100" dirty="0">
              <a:latin typeface="+mn-ea"/>
            </a:endParaRPr>
          </a:p>
          <a:p>
            <a:pPr marL="0" indent="0">
              <a:lnSpc>
                <a:spcPct val="100000"/>
              </a:lnSpc>
              <a:spcBef>
                <a:spcPts val="0"/>
              </a:spcBef>
              <a:buNone/>
            </a:pPr>
            <a:r>
              <a:rPr lang="ja-JP" altLang="en-US" sz="2100" dirty="0">
                <a:latin typeface="+mn-ea"/>
              </a:rPr>
              <a:t>　担当科目：文化社会論基礎、表象文化論 ほか</a:t>
            </a:r>
            <a:endParaRPr lang="en-US" altLang="ja-JP" sz="2100" dirty="0">
              <a:latin typeface="+mn-ea"/>
            </a:endParaRPr>
          </a:p>
          <a:p>
            <a:pPr marL="0" indent="0">
              <a:lnSpc>
                <a:spcPct val="100000"/>
              </a:lnSpc>
              <a:spcBef>
                <a:spcPts val="0"/>
              </a:spcBef>
              <a:buNone/>
            </a:pPr>
            <a:r>
              <a:rPr lang="ja-JP" altLang="en-US" sz="2100" dirty="0">
                <a:latin typeface="+mn-ea"/>
              </a:rPr>
              <a:t>　主要業績：</a:t>
            </a:r>
            <a:r>
              <a:rPr lang="en-US" altLang="ja-JP" sz="2100" dirty="0">
                <a:latin typeface="+mn-ea"/>
              </a:rPr>
              <a:t>『〈</a:t>
            </a:r>
            <a:r>
              <a:rPr lang="ja-JP" altLang="en-US" sz="2100" dirty="0">
                <a:latin typeface="+mn-ea"/>
              </a:rPr>
              <a:t>顔の世紀</a:t>
            </a:r>
            <a:r>
              <a:rPr lang="en-US" altLang="ja-JP" sz="2100" dirty="0">
                <a:latin typeface="+mn-ea"/>
              </a:rPr>
              <a:t>〉</a:t>
            </a:r>
            <a:r>
              <a:rPr lang="ja-JP" altLang="en-US" sz="2100" dirty="0">
                <a:latin typeface="+mn-ea"/>
              </a:rPr>
              <a:t>の果てに</a:t>
            </a:r>
            <a:r>
              <a:rPr lang="en-US" altLang="ja-JP" sz="2100" dirty="0">
                <a:latin typeface="+mn-ea"/>
              </a:rPr>
              <a:t>―</a:t>
            </a:r>
            <a:r>
              <a:rPr lang="ja-JP" altLang="en-US" sz="2100" dirty="0">
                <a:latin typeface="+mn-ea"/>
              </a:rPr>
              <a:t>ドストエフスキー</a:t>
            </a:r>
            <a:r>
              <a:rPr lang="en-US" altLang="ja-JP" sz="2100" dirty="0">
                <a:latin typeface="+mn-ea"/>
              </a:rPr>
              <a:t>『</a:t>
            </a:r>
            <a:r>
              <a:rPr lang="ja-JP" altLang="en-US" sz="2100" dirty="0">
                <a:latin typeface="+mn-ea"/>
              </a:rPr>
              <a:t>白</a:t>
            </a:r>
            <a:endParaRPr lang="en-US" altLang="ja-JP" sz="2100" dirty="0">
              <a:latin typeface="+mn-ea"/>
            </a:endParaRPr>
          </a:p>
          <a:p>
            <a:pPr marL="0" indent="0">
              <a:lnSpc>
                <a:spcPct val="100000"/>
              </a:lnSpc>
              <a:spcBef>
                <a:spcPts val="0"/>
              </a:spcBef>
              <a:buNone/>
            </a:pPr>
            <a:r>
              <a:rPr lang="ja-JP" altLang="en-US" sz="2100" dirty="0">
                <a:latin typeface="+mn-ea"/>
              </a:rPr>
              <a:t>　　痴</a:t>
            </a:r>
            <a:r>
              <a:rPr lang="en-US" altLang="ja-JP" sz="2100" dirty="0">
                <a:latin typeface="+mn-ea"/>
              </a:rPr>
              <a:t>』</a:t>
            </a:r>
            <a:r>
              <a:rPr lang="ja-JP" altLang="en-US" sz="2100" dirty="0">
                <a:latin typeface="+mn-ea"/>
              </a:rPr>
              <a:t>を読み直す</a:t>
            </a:r>
            <a:r>
              <a:rPr lang="en-US" altLang="ja-JP" sz="2100" dirty="0">
                <a:latin typeface="+mn-ea"/>
              </a:rPr>
              <a:t>』</a:t>
            </a:r>
            <a:r>
              <a:rPr lang="ja-JP" altLang="en-US" sz="2100" dirty="0">
                <a:latin typeface="+mn-ea"/>
              </a:rPr>
              <a:t>現代書館、</a:t>
            </a:r>
            <a:r>
              <a:rPr lang="en-US" altLang="ja-JP" sz="2100" dirty="0">
                <a:latin typeface="+mn-ea"/>
              </a:rPr>
              <a:t>2019</a:t>
            </a:r>
            <a:r>
              <a:rPr lang="ja-JP" altLang="en-US" sz="2100" dirty="0">
                <a:latin typeface="+mn-ea"/>
              </a:rPr>
              <a:t>年；「顔の装置としての</a:t>
            </a:r>
            <a:endParaRPr lang="en-US" altLang="ja-JP" sz="2100" dirty="0">
              <a:latin typeface="+mn-ea"/>
            </a:endParaRPr>
          </a:p>
          <a:p>
            <a:pPr marL="0" indent="0">
              <a:lnSpc>
                <a:spcPct val="100000"/>
              </a:lnSpc>
              <a:spcBef>
                <a:spcPts val="0"/>
              </a:spcBef>
              <a:buNone/>
            </a:pPr>
            <a:r>
              <a:rPr lang="ja-JP" altLang="en-US" sz="2100" dirty="0">
                <a:latin typeface="+mn-ea"/>
              </a:rPr>
              <a:t>　　小説の生成」</a:t>
            </a:r>
            <a:r>
              <a:rPr lang="en-US" altLang="ja-JP" sz="2100" dirty="0">
                <a:latin typeface="+mn-ea"/>
              </a:rPr>
              <a:t>『</a:t>
            </a:r>
            <a:r>
              <a:rPr lang="ja-JP" altLang="en-US" sz="2100" dirty="0">
                <a:latin typeface="+mn-ea"/>
              </a:rPr>
              <a:t>美学芸術学論集</a:t>
            </a:r>
            <a:r>
              <a:rPr lang="en-US" altLang="ja-JP" sz="2100" dirty="0">
                <a:latin typeface="+mn-ea"/>
              </a:rPr>
              <a:t>』</a:t>
            </a:r>
            <a:r>
              <a:rPr lang="ja-JP" altLang="en-US" sz="2100" dirty="0">
                <a:latin typeface="+mn-ea"/>
              </a:rPr>
              <a:t>、</a:t>
            </a:r>
            <a:r>
              <a:rPr lang="en-US" altLang="ja-JP" sz="2100" dirty="0">
                <a:latin typeface="+mn-ea"/>
              </a:rPr>
              <a:t>2014</a:t>
            </a:r>
            <a:r>
              <a:rPr lang="ja-JP" altLang="en-US" sz="2100" dirty="0">
                <a:latin typeface="+mn-ea"/>
              </a:rPr>
              <a:t>年ほか</a:t>
            </a:r>
            <a:endParaRPr lang="en-US" altLang="ja-JP" sz="2100" dirty="0">
              <a:latin typeface="+mn-ea"/>
            </a:endParaRPr>
          </a:p>
          <a:p>
            <a:pPr marL="0" indent="0">
              <a:lnSpc>
                <a:spcPct val="100000"/>
              </a:lnSpc>
              <a:spcBef>
                <a:spcPts val="0"/>
              </a:spcBef>
              <a:buNone/>
            </a:pPr>
            <a:r>
              <a:rPr lang="ja-JP" altLang="en-US" sz="2100" dirty="0">
                <a:latin typeface="+mn-ea"/>
              </a:rPr>
              <a:t>　</a:t>
            </a:r>
            <a:r>
              <a:rPr lang="en-US" altLang="ja-JP" sz="2100" dirty="0">
                <a:latin typeface="+mn-ea"/>
              </a:rPr>
              <a:t>email</a:t>
            </a:r>
            <a:r>
              <a:rPr lang="ja-JP" altLang="en-US" sz="2100" dirty="0">
                <a:latin typeface="+mn-ea"/>
              </a:rPr>
              <a:t>：</a:t>
            </a:r>
            <a:r>
              <a:rPr lang="en-US" altLang="ja-JP" sz="2100" dirty="0">
                <a:latin typeface="+mn-ea"/>
              </a:rPr>
              <a:t>bamba@human.niigata-u.ac.jp</a:t>
            </a:r>
          </a:p>
          <a:p>
            <a:pPr marL="0" indent="0">
              <a:lnSpc>
                <a:spcPct val="100000"/>
              </a:lnSpc>
              <a:spcBef>
                <a:spcPts val="0"/>
              </a:spcBef>
              <a:buNone/>
            </a:pPr>
            <a:endParaRPr lang="en-US" altLang="ja-JP" sz="2200" dirty="0">
              <a:latin typeface="+mn-ea"/>
            </a:endParaRPr>
          </a:p>
          <a:p>
            <a:pPr marL="0" indent="0">
              <a:lnSpc>
                <a:spcPct val="100000"/>
              </a:lnSpc>
              <a:spcBef>
                <a:spcPts val="0"/>
              </a:spcBef>
              <a:buNone/>
            </a:pPr>
            <a:r>
              <a:rPr lang="ja-JP" altLang="en-US" sz="2400" dirty="0">
                <a:solidFill>
                  <a:srgbClr val="002060"/>
                </a:solidFill>
                <a:latin typeface="+mn-ea"/>
              </a:rPr>
              <a:t>土屋 太祐（つちや・たいすけ</a:t>
            </a:r>
            <a:r>
              <a:rPr lang="en-US" altLang="ja-JP" sz="2400" dirty="0">
                <a:solidFill>
                  <a:srgbClr val="002060"/>
                </a:solidFill>
                <a:latin typeface="+mn-ea"/>
              </a:rPr>
              <a:t> </a:t>
            </a:r>
            <a:r>
              <a:rPr lang="ja-JP" altLang="en-US" sz="2400" dirty="0">
                <a:solidFill>
                  <a:srgbClr val="002060"/>
                </a:solidFill>
                <a:latin typeface="+mn-ea"/>
              </a:rPr>
              <a:t>）</a:t>
            </a:r>
            <a:endParaRPr lang="en-US" altLang="ja-JP" sz="2400" dirty="0">
              <a:solidFill>
                <a:srgbClr val="002060"/>
              </a:solidFill>
              <a:latin typeface="+mn-ea"/>
            </a:endParaRPr>
          </a:p>
          <a:p>
            <a:pPr marL="0" indent="0">
              <a:lnSpc>
                <a:spcPct val="100000"/>
              </a:lnSpc>
              <a:spcBef>
                <a:spcPts val="0"/>
              </a:spcBef>
              <a:buNone/>
            </a:pPr>
            <a:r>
              <a:rPr lang="ja-JP" altLang="en-US" sz="2200" dirty="0">
                <a:solidFill>
                  <a:prstClr val="black"/>
                </a:solidFill>
                <a:latin typeface="游ゴシック" panose="020B0400000000000000" pitchFamily="50" charset="-128"/>
              </a:rPr>
              <a:t>　</a:t>
            </a:r>
            <a:r>
              <a:rPr lang="ja-JP" altLang="en-US" sz="2100" dirty="0">
                <a:solidFill>
                  <a:prstClr val="black"/>
                </a:solidFill>
                <a:latin typeface="+mn-ea"/>
              </a:rPr>
              <a:t>専門分野：仏教学、中国禅宗史</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担当科目：文化社会論基礎、比較宗教論</a:t>
            </a:r>
            <a:r>
              <a:rPr lang="en-US" altLang="ja-JP" sz="2100" dirty="0">
                <a:solidFill>
                  <a:prstClr val="black"/>
                </a:solidFill>
                <a:latin typeface="+mn-ea"/>
              </a:rPr>
              <a:t> </a:t>
            </a:r>
            <a:r>
              <a:rPr lang="ja-JP" altLang="en-US" sz="2100" dirty="0">
                <a:solidFill>
                  <a:prstClr val="black"/>
                </a:solidFill>
                <a:latin typeface="+mn-ea"/>
              </a:rPr>
              <a:t>ほか</a:t>
            </a:r>
            <a:endParaRPr lang="en-US" altLang="ja-JP" sz="2100" dirty="0">
              <a:solidFill>
                <a:prstClr val="black"/>
              </a:solidFill>
              <a:latin typeface="+mn-ea"/>
            </a:endParaRPr>
          </a:p>
          <a:p>
            <a:pPr marL="0" indent="0">
              <a:lnSpc>
                <a:spcPct val="100000"/>
              </a:lnSpc>
              <a:spcBef>
                <a:spcPts val="0"/>
              </a:spcBef>
              <a:buNone/>
            </a:pPr>
            <a:r>
              <a:rPr lang="ja-JP" altLang="en-US" sz="2100" dirty="0">
                <a:solidFill>
                  <a:prstClr val="black"/>
                </a:solidFill>
                <a:latin typeface="+mn-ea"/>
              </a:rPr>
              <a:t>　主要業績：</a:t>
            </a:r>
            <a:r>
              <a:rPr lang="zh-TW" altLang="en-US" sz="2100" dirty="0">
                <a:solidFill>
                  <a:prstClr val="black"/>
                </a:solidFill>
                <a:latin typeface="游ゴシック" panose="020B0400000000000000" pitchFamily="50" charset="-128"/>
                <a:ea typeface="游ゴシック" panose="020B0400000000000000" pitchFamily="50" charset="-128"/>
              </a:rPr>
              <a:t>「北宋禅宗的“顧視”思想</a:t>
            </a:r>
            <a:r>
              <a:rPr lang="en-US" altLang="zh-TW" sz="2100" dirty="0">
                <a:solidFill>
                  <a:prstClr val="black"/>
                </a:solidFill>
                <a:latin typeface="游ゴシック" panose="020B0400000000000000" pitchFamily="50" charset="-128"/>
                <a:ea typeface="游ゴシック" panose="020B0400000000000000" pitchFamily="50" charset="-128"/>
              </a:rPr>
              <a:t>―</a:t>
            </a:r>
            <a:r>
              <a:rPr lang="zh-TW" altLang="en-US" sz="2100" dirty="0">
                <a:solidFill>
                  <a:prstClr val="black"/>
                </a:solidFill>
                <a:latin typeface="游ゴシック" panose="020B0400000000000000" pitchFamily="50" charset="-128"/>
                <a:ea typeface="游ゴシック" panose="020B0400000000000000" pitchFamily="50" charset="-128"/>
              </a:rPr>
              <a:t>以</a:t>
            </a:r>
            <a:r>
              <a:rPr lang="en-US" altLang="zh-TW" sz="2100" dirty="0">
                <a:solidFill>
                  <a:prstClr val="black"/>
                </a:solidFill>
                <a:latin typeface="游ゴシック" panose="020B0400000000000000" pitchFamily="50" charset="-128"/>
                <a:ea typeface="游ゴシック" panose="020B0400000000000000" pitchFamily="50" charset="-128"/>
              </a:rPr>
              <a:t>《</a:t>
            </a:r>
            <a:r>
              <a:rPr lang="zh-TW" altLang="en-US" sz="2100" dirty="0">
                <a:solidFill>
                  <a:prstClr val="black"/>
                </a:solidFill>
                <a:latin typeface="游ゴシック" panose="020B0400000000000000" pitchFamily="50" charset="-128"/>
                <a:ea typeface="游ゴシック" panose="020B0400000000000000" pitchFamily="50" charset="-128"/>
              </a:rPr>
              <a:t>林間録</a:t>
            </a:r>
            <a:r>
              <a:rPr lang="en-US" altLang="zh-TW" sz="2100" dirty="0">
                <a:solidFill>
                  <a:prstClr val="black"/>
                </a:solidFill>
                <a:latin typeface="游ゴシック" panose="020B0400000000000000" pitchFamily="50" charset="-128"/>
                <a:ea typeface="游ゴシック" panose="020B0400000000000000" pitchFamily="50" charset="-128"/>
              </a:rPr>
              <a:t>》</a:t>
            </a:r>
            <a:r>
              <a:rPr lang="zh-TW" altLang="en-US" sz="2100" dirty="0">
                <a:solidFill>
                  <a:prstClr val="black"/>
                </a:solidFill>
                <a:latin typeface="游ゴシック" panose="020B0400000000000000" pitchFamily="50" charset="-128"/>
                <a:ea typeface="游ゴシック" panose="020B0400000000000000" pitchFamily="50" charset="-128"/>
              </a:rPr>
              <a:t>中的三条資料</a:t>
            </a:r>
            <a:endParaRPr lang="en-US" altLang="zh-TW" sz="2100" dirty="0">
              <a:solidFill>
                <a:prstClr val="black"/>
              </a:solidFill>
              <a:latin typeface="游ゴシック" panose="020B0400000000000000" pitchFamily="50" charset="-128"/>
              <a:ea typeface="游ゴシック" panose="020B0400000000000000" pitchFamily="50" charset="-128"/>
            </a:endParaRPr>
          </a:p>
          <a:p>
            <a:pPr marL="0" indent="0">
              <a:lnSpc>
                <a:spcPct val="100000"/>
              </a:lnSpc>
              <a:spcBef>
                <a:spcPts val="0"/>
              </a:spcBef>
              <a:buNone/>
            </a:pPr>
            <a:r>
              <a:rPr lang="ja-JP" altLang="en-US" sz="2100" dirty="0">
                <a:solidFill>
                  <a:prstClr val="black"/>
                </a:solidFill>
                <a:latin typeface="游ゴシック" panose="020B0400000000000000" pitchFamily="50" charset="-128"/>
                <a:ea typeface="游ゴシック" panose="020B0400000000000000" pitchFamily="50" charset="-128"/>
              </a:rPr>
              <a:t>　　</a:t>
            </a:r>
            <a:r>
              <a:rPr lang="zh-TW" altLang="en-US" sz="2100" dirty="0">
                <a:solidFill>
                  <a:prstClr val="black"/>
                </a:solidFill>
                <a:latin typeface="游ゴシック" panose="020B0400000000000000" pitchFamily="50" charset="-128"/>
                <a:ea typeface="游ゴシック" panose="020B0400000000000000" pitchFamily="50" charset="-128"/>
              </a:rPr>
              <a:t>為中心」</a:t>
            </a:r>
            <a:r>
              <a:rPr lang="en-US" altLang="zh-TW" sz="2100" dirty="0">
                <a:solidFill>
                  <a:prstClr val="black"/>
                </a:solidFill>
                <a:latin typeface="游ゴシック" panose="020B0400000000000000" pitchFamily="50" charset="-128"/>
                <a:ea typeface="游ゴシック" panose="020B0400000000000000" pitchFamily="50" charset="-128"/>
              </a:rPr>
              <a:t>『</a:t>
            </a:r>
            <a:r>
              <a:rPr lang="zh-TW" altLang="en-US" sz="2100" dirty="0">
                <a:solidFill>
                  <a:prstClr val="black"/>
                </a:solidFill>
                <a:latin typeface="游ゴシック" panose="020B0400000000000000" pitchFamily="50" charset="-128"/>
                <a:ea typeface="游ゴシック" panose="020B0400000000000000" pitchFamily="50" charset="-128"/>
              </a:rPr>
              <a:t>項楚先生欣開八秩頌寿文集</a:t>
            </a:r>
            <a:r>
              <a:rPr lang="en-US" altLang="zh-TW" sz="2100" dirty="0">
                <a:solidFill>
                  <a:prstClr val="black"/>
                </a:solidFill>
                <a:latin typeface="游ゴシック" panose="020B0400000000000000" pitchFamily="50" charset="-128"/>
                <a:ea typeface="游ゴシック" panose="020B0400000000000000" pitchFamily="50" charset="-128"/>
              </a:rPr>
              <a:t>』2012</a:t>
            </a:r>
            <a:r>
              <a:rPr lang="zh-TW" altLang="en-US" sz="2100" dirty="0">
                <a:solidFill>
                  <a:prstClr val="black"/>
                </a:solidFill>
                <a:latin typeface="游ゴシック" panose="020B0400000000000000" pitchFamily="50" charset="-128"/>
                <a:ea typeface="游ゴシック" panose="020B0400000000000000" pitchFamily="50" charset="-128"/>
              </a:rPr>
              <a:t>年；</a:t>
            </a:r>
            <a:r>
              <a:rPr lang="en-US" altLang="zh-TW" sz="2100" dirty="0">
                <a:solidFill>
                  <a:prstClr val="black"/>
                </a:solidFill>
                <a:latin typeface="游ゴシック" panose="020B0400000000000000" pitchFamily="50" charset="-128"/>
                <a:ea typeface="游ゴシック" panose="020B0400000000000000" pitchFamily="50" charset="-128"/>
              </a:rPr>
              <a:t>『</a:t>
            </a:r>
            <a:r>
              <a:rPr lang="zh-TW" altLang="en-US" sz="2100" dirty="0">
                <a:solidFill>
                  <a:prstClr val="black"/>
                </a:solidFill>
                <a:latin typeface="游ゴシック" panose="020B0400000000000000" pitchFamily="50" charset="-128"/>
                <a:ea typeface="游ゴシック" panose="020B0400000000000000" pitchFamily="50" charset="-128"/>
              </a:rPr>
              <a:t>北宋禅宗</a:t>
            </a:r>
            <a:endParaRPr lang="en-US" altLang="zh-TW" sz="2100" dirty="0">
              <a:solidFill>
                <a:prstClr val="black"/>
              </a:solidFill>
              <a:latin typeface="游ゴシック" panose="020B0400000000000000" pitchFamily="50" charset="-128"/>
              <a:ea typeface="游ゴシック" panose="020B0400000000000000" pitchFamily="50" charset="-128"/>
            </a:endParaRPr>
          </a:p>
          <a:p>
            <a:pPr marL="0" indent="0">
              <a:lnSpc>
                <a:spcPct val="100000"/>
              </a:lnSpc>
              <a:spcBef>
                <a:spcPts val="0"/>
              </a:spcBef>
              <a:buNone/>
            </a:pPr>
            <a:r>
              <a:rPr lang="ja-JP" altLang="en-US" sz="2100" dirty="0">
                <a:solidFill>
                  <a:prstClr val="black"/>
                </a:solidFill>
                <a:latin typeface="游ゴシック" panose="020B0400000000000000" pitchFamily="50" charset="-128"/>
                <a:ea typeface="游ゴシック" panose="020B0400000000000000" pitchFamily="50" charset="-128"/>
              </a:rPr>
              <a:t>　　</a:t>
            </a:r>
            <a:r>
              <a:rPr lang="zh-TW" altLang="en-US" sz="2100" dirty="0">
                <a:solidFill>
                  <a:prstClr val="black"/>
                </a:solidFill>
                <a:latin typeface="游ゴシック" panose="020B0400000000000000" pitchFamily="50" charset="-128"/>
                <a:ea typeface="游ゴシック" panose="020B0400000000000000" pitchFamily="50" charset="-128"/>
              </a:rPr>
              <a:t>思想及其淵源</a:t>
            </a:r>
            <a:r>
              <a:rPr lang="en-US" altLang="zh-TW" sz="2100" dirty="0">
                <a:solidFill>
                  <a:prstClr val="black"/>
                </a:solidFill>
                <a:latin typeface="游ゴシック" panose="020B0400000000000000" pitchFamily="50" charset="-128"/>
                <a:ea typeface="游ゴシック" panose="020B0400000000000000" pitchFamily="50" charset="-128"/>
              </a:rPr>
              <a:t>』</a:t>
            </a:r>
            <a:r>
              <a:rPr lang="zh-TW" altLang="en-US" sz="2100" dirty="0">
                <a:solidFill>
                  <a:prstClr val="black"/>
                </a:solidFill>
                <a:latin typeface="游ゴシック" panose="020B0400000000000000" pitchFamily="50" charset="-128"/>
                <a:ea typeface="游ゴシック" panose="020B0400000000000000" pitchFamily="50" charset="-128"/>
              </a:rPr>
              <a:t>四川出版集団巴蜀書社、</a:t>
            </a:r>
            <a:r>
              <a:rPr lang="en-US" altLang="zh-TW" sz="2100" dirty="0">
                <a:solidFill>
                  <a:prstClr val="black"/>
                </a:solidFill>
                <a:latin typeface="游ゴシック" panose="020B0400000000000000" pitchFamily="50" charset="-128"/>
                <a:ea typeface="游ゴシック" panose="020B0400000000000000" pitchFamily="50" charset="-128"/>
              </a:rPr>
              <a:t>2008</a:t>
            </a:r>
            <a:r>
              <a:rPr lang="zh-TW" altLang="en-US" sz="2100" dirty="0">
                <a:solidFill>
                  <a:prstClr val="black"/>
                </a:solidFill>
                <a:latin typeface="游ゴシック" panose="020B0400000000000000" pitchFamily="50" charset="-128"/>
                <a:ea typeface="游ゴシック" panose="020B0400000000000000" pitchFamily="50" charset="-128"/>
              </a:rPr>
              <a:t>年</a:t>
            </a:r>
            <a:r>
              <a:rPr lang="ja-JP" altLang="en-US" sz="2100" dirty="0">
                <a:solidFill>
                  <a:prstClr val="black"/>
                </a:solidFill>
                <a:latin typeface="游ゴシック" panose="020B0400000000000000" pitchFamily="50" charset="-128"/>
                <a:ea typeface="游ゴシック" panose="020B0400000000000000" pitchFamily="50" charset="-128"/>
              </a:rPr>
              <a:t>ほか</a:t>
            </a:r>
            <a:endParaRPr lang="en-US" altLang="ko-KR" sz="2100" dirty="0">
              <a:solidFill>
                <a:prstClr val="black"/>
              </a:solidFill>
              <a:latin typeface="游ゴシック" panose="020B0400000000000000" pitchFamily="50" charset="-128"/>
              <a:ea typeface="游ゴシック" panose="020B0400000000000000" pitchFamily="50" charset="-128"/>
            </a:endParaRPr>
          </a:p>
          <a:p>
            <a:pPr marL="0" indent="0">
              <a:lnSpc>
                <a:spcPct val="100000"/>
              </a:lnSpc>
              <a:spcBef>
                <a:spcPts val="0"/>
              </a:spcBef>
              <a:buNone/>
            </a:pPr>
            <a:r>
              <a:rPr lang="ja-JP" altLang="en-US" sz="2100" dirty="0">
                <a:solidFill>
                  <a:prstClr val="black"/>
                </a:solidFill>
                <a:latin typeface="游ゴシック" panose="020B0400000000000000" pitchFamily="50" charset="-128"/>
              </a:rPr>
              <a:t>　</a:t>
            </a:r>
            <a:r>
              <a:rPr lang="en-US" altLang="ja-JP" sz="2100" dirty="0">
                <a:solidFill>
                  <a:prstClr val="black"/>
                </a:solidFill>
                <a:latin typeface="游ゴシック" panose="020B0400000000000000" pitchFamily="50" charset="-128"/>
              </a:rPr>
              <a:t>email</a:t>
            </a:r>
            <a:r>
              <a:rPr lang="ja-JP" altLang="en-US" sz="2100" dirty="0">
                <a:solidFill>
                  <a:prstClr val="black"/>
                </a:solidFill>
                <a:latin typeface="游ゴシック" panose="020B0400000000000000" pitchFamily="50" charset="-128"/>
              </a:rPr>
              <a:t>：</a:t>
            </a:r>
            <a:r>
              <a:rPr lang="en-US" altLang="ja-JP" sz="2100" dirty="0">
                <a:solidFill>
                  <a:prstClr val="black"/>
                </a:solidFill>
                <a:latin typeface="游ゴシック" panose="020B0400000000000000" pitchFamily="50" charset="-128"/>
              </a:rPr>
              <a:t>tsuchiya@econ.niigata-u.ac.jp</a:t>
            </a:r>
            <a:endParaRPr lang="en-US" altLang="ja-JP" sz="2100" dirty="0">
              <a:solidFill>
                <a:srgbClr val="002060"/>
              </a:solidFill>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15</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BA160C6B-54D9-487D-AA5E-1B37EF80D031}"/>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pic>
        <p:nvPicPr>
          <p:cNvPr id="7" name="図 6">
            <a:extLst>
              <a:ext uri="{FF2B5EF4-FFF2-40B4-BE49-F238E27FC236}">
                <a16:creationId xmlns:a16="http://schemas.microsoft.com/office/drawing/2014/main" id="{5A96DA07-4DD3-4148-AB9D-8D1BC51864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5871" y="1325729"/>
            <a:ext cx="1569049" cy="2269436"/>
          </a:xfrm>
          <a:prstGeom prst="rect">
            <a:avLst/>
          </a:prstGeom>
        </p:spPr>
      </p:pic>
      <p:pic>
        <p:nvPicPr>
          <p:cNvPr id="9" name="図 8">
            <a:extLst>
              <a:ext uri="{FF2B5EF4-FFF2-40B4-BE49-F238E27FC236}">
                <a16:creationId xmlns:a16="http://schemas.microsoft.com/office/drawing/2014/main" id="{70E5EF3E-50C3-4E96-B56D-0B66F4567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5870" y="3865440"/>
            <a:ext cx="1569049" cy="2336519"/>
          </a:xfrm>
          <a:prstGeom prst="rect">
            <a:avLst/>
          </a:prstGeom>
        </p:spPr>
      </p:pic>
    </p:spTree>
    <p:extLst>
      <p:ext uri="{BB962C8B-B14F-4D97-AF65-F5344CB8AC3E}">
        <p14:creationId xmlns:p14="http://schemas.microsoft.com/office/powerpoint/2010/main" val="4064207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685801" y="191804"/>
            <a:ext cx="9179684" cy="880578"/>
          </a:xfrm>
        </p:spPr>
        <p:txBody>
          <a:bodyPr>
            <a:normAutofit/>
          </a:bodyPr>
          <a:lstStyle/>
          <a:p>
            <a:pPr algn="ctr"/>
            <a:r>
              <a:rPr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rPr>
              <a:t>共同研究プロジェクト紹介：アニメ・アーカイブ研究</a:t>
            </a:r>
          </a:p>
        </p:txBody>
      </p:sp>
      <p:pic>
        <p:nvPicPr>
          <p:cNvPr id="8" name="コンテンツ プレースホルダー 7">
            <a:extLst>
              <a:ext uri="{FF2B5EF4-FFF2-40B4-BE49-F238E27FC236}">
                <a16:creationId xmlns:a16="http://schemas.microsoft.com/office/drawing/2014/main" id="{B6A261B6-7EE3-4E06-848E-C237ABCE2E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166" y="1281931"/>
            <a:ext cx="5796584" cy="4456023"/>
          </a:xfrm>
        </p:spPr>
      </p:pic>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fld id="{1752DE31-64EA-4D51-89FE-06EF74E1FACA}" type="slidenum">
              <a:rPr kumimoji="1" lang="ja-JP" altLang="en-US" sz="1400">
                <a:solidFill>
                  <a:prstClr val="black">
                    <a:tint val="75000"/>
                  </a:prstClr>
                </a:solidFill>
              </a:rPr>
              <a:pPr/>
              <a:t>16</a:t>
            </a:fld>
            <a:endParaRPr kumimoji="1" lang="ja-JP" altLang="en-US" sz="1400" dirty="0">
              <a:solidFill>
                <a:prstClr val="black">
                  <a:tint val="75000"/>
                </a:prstClr>
              </a:solidFill>
            </a:endParaRPr>
          </a:p>
        </p:txBody>
      </p:sp>
      <p:sp>
        <p:nvSpPr>
          <p:cNvPr id="6" name="テキスト ボックス 5">
            <a:extLst>
              <a:ext uri="{FF2B5EF4-FFF2-40B4-BE49-F238E27FC236}">
                <a16:creationId xmlns:a16="http://schemas.microsoft.com/office/drawing/2014/main" id="{BA160C6B-54D9-487D-AA5E-1B37EF80D031}"/>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rPr>
              <a:t>新潟大学</a:t>
            </a:r>
            <a:r>
              <a:rPr kumimoji="1" lang="en-US" altLang="ja-JP" sz="1100" b="1" i="0" u="none" strike="noStrike" kern="0" cap="none" spc="0" normalizeH="0" baseline="0" noProof="0" dirty="0">
                <a:ln>
                  <a:noFill/>
                </a:ln>
                <a:solidFill>
                  <a:prstClr val="white"/>
                </a:solidFill>
                <a:effectLst/>
                <a:uLnTx/>
                <a:uFillTx/>
              </a:rPr>
              <a:t>DDP</a:t>
            </a:r>
            <a:r>
              <a:rPr kumimoji="1" lang="ja-JP" altLang="en-US" sz="1100" b="1" i="0" u="none" strike="noStrike" kern="0" cap="none" spc="0" normalizeH="0" baseline="0" noProof="0" dirty="0">
                <a:ln>
                  <a:noFill/>
                </a:ln>
                <a:solidFill>
                  <a:prstClr val="white"/>
                </a:solidFill>
                <a:effectLst/>
                <a:uLnTx/>
                <a:uFillTx/>
              </a:rPr>
              <a:t>説明資料</a:t>
            </a:r>
          </a:p>
        </p:txBody>
      </p:sp>
      <p:sp>
        <p:nvSpPr>
          <p:cNvPr id="10" name="コンテンツ プレースホルダー 2">
            <a:extLst>
              <a:ext uri="{FF2B5EF4-FFF2-40B4-BE49-F238E27FC236}">
                <a16:creationId xmlns:a16="http://schemas.microsoft.com/office/drawing/2014/main" id="{7EFD2725-AE60-4E03-976B-977125933F2F}"/>
              </a:ext>
            </a:extLst>
          </p:cNvPr>
          <p:cNvSpPr txBox="1">
            <a:spLocks/>
          </p:cNvSpPr>
          <p:nvPr/>
        </p:nvSpPr>
        <p:spPr>
          <a:xfrm>
            <a:off x="6553200" y="1178253"/>
            <a:ext cx="5320334" cy="51780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ja-JP" altLang="en-US" sz="1800" dirty="0">
                <a:latin typeface="+mn-ea"/>
              </a:rPr>
              <a:t>　</a:t>
            </a:r>
            <a:r>
              <a:rPr lang="en-US" altLang="ja-JP" sz="1800" dirty="0">
                <a:latin typeface="+mn-ea"/>
              </a:rPr>
              <a:t>2016</a:t>
            </a:r>
            <a:r>
              <a:rPr lang="ja-JP" altLang="en-US" sz="1800" dirty="0">
                <a:latin typeface="+mn-ea"/>
              </a:rPr>
              <a:t>年</a:t>
            </a:r>
            <a:r>
              <a:rPr lang="en-US" altLang="ja-JP" sz="1800" dirty="0">
                <a:latin typeface="+mn-ea"/>
              </a:rPr>
              <a:t>4</a:t>
            </a:r>
            <a:r>
              <a:rPr lang="ja-JP" altLang="en-US" sz="1800" dirty="0">
                <a:latin typeface="+mn-ea"/>
              </a:rPr>
              <a:t>月に発足したアニメ・アーカイブ研究センターは、アニメ演出家渡部英雄氏より管理と保存を一任された</a:t>
            </a:r>
            <a:r>
              <a:rPr lang="en-US" altLang="ja-JP" sz="1800" dirty="0">
                <a:latin typeface="+mn-ea"/>
              </a:rPr>
              <a:t>1970</a:t>
            </a:r>
            <a:r>
              <a:rPr lang="ja-JP" altLang="en-US" sz="1800" dirty="0">
                <a:latin typeface="+mn-ea"/>
              </a:rPr>
              <a:t>年代から</a:t>
            </a:r>
            <a:r>
              <a:rPr lang="en-US" altLang="ja-JP" sz="1800" dirty="0">
                <a:latin typeface="+mn-ea"/>
              </a:rPr>
              <a:t>90</a:t>
            </a:r>
            <a:r>
              <a:rPr lang="ja-JP" altLang="en-US" sz="1800" dirty="0">
                <a:latin typeface="+mn-ea"/>
              </a:rPr>
              <a:t>年代末までのアニメ中間素材（シナリオ、絵コンテ、各種設定集、原画、セル画）である「渡部コレクション」および、ガイナックス社から委託された劇場アニメ</a:t>
            </a:r>
            <a:r>
              <a:rPr lang="en-US" altLang="ja-JP" sz="1800" dirty="0">
                <a:latin typeface="+mn-ea"/>
              </a:rPr>
              <a:t>『</a:t>
            </a:r>
            <a:r>
              <a:rPr lang="ja-JP" altLang="en-US" sz="1800" dirty="0">
                <a:latin typeface="+mn-ea"/>
              </a:rPr>
              <a:t>王立宇宙軍　オネアミスの翼</a:t>
            </a:r>
            <a:r>
              <a:rPr lang="en-US" altLang="ja-JP" sz="1800" dirty="0">
                <a:latin typeface="+mn-ea"/>
              </a:rPr>
              <a:t>』</a:t>
            </a:r>
            <a:r>
              <a:rPr lang="ja-JP" altLang="en-US" sz="1800" dirty="0">
                <a:latin typeface="+mn-ea"/>
              </a:rPr>
              <a:t>（監督山賀博之、</a:t>
            </a:r>
            <a:r>
              <a:rPr lang="en-US" altLang="ja-JP" sz="1800" dirty="0">
                <a:latin typeface="+mn-ea"/>
              </a:rPr>
              <a:t>1987</a:t>
            </a:r>
            <a:r>
              <a:rPr lang="ja-JP" altLang="en-US" sz="1800" dirty="0">
                <a:latin typeface="+mn-ea"/>
              </a:rPr>
              <a:t>年公開）の中間素材を、アーカイブ化・デジタル化し、整理分析してきました。</a:t>
            </a:r>
          </a:p>
          <a:p>
            <a:pPr marL="0" indent="0">
              <a:lnSpc>
                <a:spcPct val="100000"/>
              </a:lnSpc>
              <a:spcBef>
                <a:spcPts val="0"/>
              </a:spcBef>
              <a:buFont typeface="Arial" panose="020B0604020202020204" pitchFamily="34" charset="0"/>
              <a:buNone/>
            </a:pPr>
            <a:r>
              <a:rPr lang="ja-JP" altLang="en-US" sz="1800" dirty="0">
                <a:latin typeface="+mn-ea"/>
              </a:rPr>
              <a:t>　これらのアニメ中間素材とそのデジタルデータを研究（国内外のシンポジウム開催及び参加、論文・論集の出版）、教育（実習型講義の開設と運営）、社会貢献（新潟、シンガポール、東京・八王子、スウェーデンにおける</a:t>
            </a:r>
            <a:r>
              <a:rPr lang="en-US" altLang="ja-JP" sz="1800" dirty="0">
                <a:latin typeface="+mn-ea"/>
              </a:rPr>
              <a:t>『</a:t>
            </a:r>
            <a:r>
              <a:rPr lang="ja-JP" altLang="en-US" sz="1800" dirty="0">
                <a:latin typeface="+mn-ea"/>
              </a:rPr>
              <a:t>王立宇宙軍</a:t>
            </a:r>
            <a:r>
              <a:rPr lang="en-US" altLang="ja-JP" sz="1800" dirty="0">
                <a:latin typeface="+mn-ea"/>
              </a:rPr>
              <a:t>』</a:t>
            </a:r>
            <a:r>
              <a:rPr lang="ja-JP" altLang="en-US" sz="1800" dirty="0">
                <a:latin typeface="+mn-ea"/>
              </a:rPr>
              <a:t>中間素材展開催と協力）の領域において積極的に活用し、国内外の学術界並びにアニメーション業界から高い評価を得ています。</a:t>
            </a:r>
            <a:endParaRPr lang="en-US" altLang="ja-JP" sz="1800" dirty="0">
              <a:latin typeface="+mn-ea"/>
            </a:endParaRPr>
          </a:p>
        </p:txBody>
      </p:sp>
      <p:sp>
        <p:nvSpPr>
          <p:cNvPr id="11" name="テキスト ボックス 10">
            <a:extLst>
              <a:ext uri="{FF2B5EF4-FFF2-40B4-BE49-F238E27FC236}">
                <a16:creationId xmlns:a16="http://schemas.microsoft.com/office/drawing/2014/main" id="{3FE5EA3C-A60F-4588-BC1A-BBA9C153CF3B}"/>
              </a:ext>
            </a:extLst>
          </p:cNvPr>
          <p:cNvSpPr txBox="1"/>
          <p:nvPr/>
        </p:nvSpPr>
        <p:spPr>
          <a:xfrm>
            <a:off x="1019177" y="5993824"/>
            <a:ext cx="5457825" cy="677108"/>
          </a:xfrm>
          <a:prstGeom prst="rect">
            <a:avLst/>
          </a:prstGeom>
          <a:noFill/>
        </p:spPr>
        <p:txBody>
          <a:bodyPr wrap="square" rtlCol="0">
            <a:spAutoFit/>
          </a:bodyPr>
          <a:lstStyle/>
          <a:p>
            <a:r>
              <a:rPr kumimoji="1" lang="en-US" altLang="ja-JP" sz="2000" dirty="0">
                <a:hlinkClick r:id="rId3"/>
              </a:rPr>
              <a:t>https://www.arc.niigata-u.ac.jp/news/1250/</a:t>
            </a:r>
            <a:endParaRPr kumimoji="1" lang="en-US" altLang="ja-JP" sz="2000" dirty="0"/>
          </a:p>
          <a:p>
            <a:endParaRPr kumimoji="1" lang="ja-JP" altLang="en-US" dirty="0"/>
          </a:p>
        </p:txBody>
      </p:sp>
    </p:spTree>
    <p:extLst>
      <p:ext uri="{BB962C8B-B14F-4D97-AF65-F5344CB8AC3E}">
        <p14:creationId xmlns:p14="http://schemas.microsoft.com/office/powerpoint/2010/main" val="882031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5409F-A283-4A4E-91AE-3100960CD4ED}"/>
              </a:ext>
            </a:extLst>
          </p:cNvPr>
          <p:cNvSpPr>
            <a:spLocks noGrp="1"/>
          </p:cNvSpPr>
          <p:nvPr>
            <p:ph type="title"/>
          </p:nvPr>
        </p:nvSpPr>
        <p:spPr>
          <a:xfrm>
            <a:off x="1919786" y="365127"/>
            <a:ext cx="8393373" cy="880578"/>
          </a:xfrm>
        </p:spPr>
        <p:txBody>
          <a:bodyPr>
            <a:normAutofit/>
          </a:bodyPr>
          <a:lstStyle/>
          <a:p>
            <a:pPr algn="ctr"/>
            <a:r>
              <a:rPr lang="ja-JP" altLang="en-US" sz="3200" dirty="0">
                <a:solidFill>
                  <a:schemeClr val="accent1">
                    <a:lumMod val="75000"/>
                  </a:schemeClr>
                </a:solidFill>
                <a:latin typeface="游ゴシック Medium" panose="020B0500000000000000" pitchFamily="50" charset="-128"/>
                <a:ea typeface="游ゴシック Medium" panose="020B0500000000000000" pitchFamily="50" charset="-128"/>
              </a:rPr>
              <a:t>問い合わせ先、リンク</a:t>
            </a:r>
          </a:p>
        </p:txBody>
      </p:sp>
      <p:sp>
        <p:nvSpPr>
          <p:cNvPr id="3" name="コンテンツ プレースホルダー 2">
            <a:extLst>
              <a:ext uri="{FF2B5EF4-FFF2-40B4-BE49-F238E27FC236}">
                <a16:creationId xmlns:a16="http://schemas.microsoft.com/office/drawing/2014/main" id="{EA7F5096-35B2-4053-9AF1-2ADD54D6D539}"/>
              </a:ext>
            </a:extLst>
          </p:cNvPr>
          <p:cNvSpPr>
            <a:spLocks noGrp="1"/>
          </p:cNvSpPr>
          <p:nvPr>
            <p:ph idx="1"/>
          </p:nvPr>
        </p:nvSpPr>
        <p:spPr>
          <a:xfrm>
            <a:off x="808690" y="1124280"/>
            <a:ext cx="10245711" cy="2304720"/>
          </a:xfrm>
        </p:spPr>
        <p:txBody>
          <a:bodyPr>
            <a:normAutofit lnSpcReduction="10000"/>
          </a:bodyPr>
          <a:lstStyle/>
          <a:p>
            <a:pPr marL="0" indent="0">
              <a:lnSpc>
                <a:spcPct val="100000"/>
              </a:lnSpc>
              <a:spcBef>
                <a:spcPts val="0"/>
              </a:spcBef>
              <a:buNone/>
            </a:pPr>
            <a:r>
              <a:rPr lang="ja-JP" altLang="en-US" sz="2400" dirty="0">
                <a:solidFill>
                  <a:srgbClr val="002060"/>
                </a:solidFill>
                <a:latin typeface="+mn-ea"/>
              </a:rPr>
              <a:t>番場 俊</a:t>
            </a:r>
            <a:endParaRPr lang="en-US" altLang="ja-JP" sz="2400" dirty="0">
              <a:solidFill>
                <a:srgbClr val="002060"/>
              </a:solidFill>
              <a:latin typeface="+mn-ea"/>
            </a:endParaRPr>
          </a:p>
          <a:p>
            <a:pPr marL="0" indent="0">
              <a:lnSpc>
                <a:spcPct val="100000"/>
              </a:lnSpc>
              <a:spcBef>
                <a:spcPts val="0"/>
              </a:spcBef>
              <a:buNone/>
            </a:pPr>
            <a:r>
              <a:rPr lang="ja-JP" altLang="en-US" sz="2400" dirty="0">
                <a:latin typeface="+mn-ea"/>
              </a:rPr>
              <a:t>　</a:t>
            </a:r>
            <a:r>
              <a:rPr lang="en-US" altLang="ja-JP" sz="2400" dirty="0">
                <a:latin typeface="+mn-ea"/>
              </a:rPr>
              <a:t>email</a:t>
            </a:r>
            <a:r>
              <a:rPr lang="ja-JP" altLang="en-US" sz="2400" dirty="0">
                <a:latin typeface="+mn-ea"/>
              </a:rPr>
              <a:t>：</a:t>
            </a:r>
            <a:r>
              <a:rPr lang="en-US" altLang="ja-JP" sz="2400" dirty="0">
                <a:latin typeface="+mn-ea"/>
                <a:hlinkClick r:id="rId2"/>
              </a:rPr>
              <a:t>bamba@econ.niigata-u.ac.jp</a:t>
            </a:r>
            <a:endParaRPr lang="en-US" altLang="ja-JP" sz="2400" dirty="0">
              <a:latin typeface="+mn-ea"/>
            </a:endParaRPr>
          </a:p>
          <a:p>
            <a:pPr marL="0" indent="0">
              <a:lnSpc>
                <a:spcPct val="100000"/>
              </a:lnSpc>
              <a:spcBef>
                <a:spcPts val="0"/>
              </a:spcBef>
              <a:buNone/>
            </a:pPr>
            <a:r>
              <a:rPr lang="ja-JP" altLang="en-US" sz="2400" dirty="0">
                <a:solidFill>
                  <a:srgbClr val="002060"/>
                </a:solidFill>
                <a:latin typeface="+mn-ea"/>
              </a:rPr>
              <a:t>尹 美莲（</a:t>
            </a:r>
            <a:r>
              <a:rPr lang="en-US" altLang="ja-JP" sz="2400" dirty="0">
                <a:solidFill>
                  <a:srgbClr val="002060"/>
                </a:solidFill>
                <a:latin typeface="+mn-ea"/>
              </a:rPr>
              <a:t>Yin </a:t>
            </a:r>
            <a:r>
              <a:rPr lang="en-US" altLang="ja-JP" sz="2400" dirty="0" err="1">
                <a:solidFill>
                  <a:srgbClr val="002060"/>
                </a:solidFill>
                <a:latin typeface="+mn-ea"/>
              </a:rPr>
              <a:t>Meilian</a:t>
            </a:r>
            <a:r>
              <a:rPr lang="en-US" altLang="ja-JP" sz="2400" dirty="0">
                <a:solidFill>
                  <a:srgbClr val="002060"/>
                </a:solidFill>
                <a:latin typeface="+mn-ea"/>
              </a:rPr>
              <a:t>, DDP</a:t>
            </a:r>
            <a:r>
              <a:rPr lang="ja-JP" altLang="en-US" sz="2400" dirty="0">
                <a:solidFill>
                  <a:srgbClr val="002060"/>
                </a:solidFill>
                <a:latin typeface="+mn-ea"/>
              </a:rPr>
              <a:t>担当助教 </a:t>
            </a:r>
            <a:r>
              <a:rPr lang="en-US" altLang="ja-JP" sz="2400" dirty="0">
                <a:solidFill>
                  <a:srgbClr val="002060"/>
                </a:solidFill>
                <a:latin typeface="+mn-ea"/>
              </a:rPr>
              <a:t>assistant professor</a:t>
            </a:r>
            <a:r>
              <a:rPr lang="ja-JP" altLang="en-US" sz="2400" dirty="0">
                <a:solidFill>
                  <a:srgbClr val="002060"/>
                </a:solidFill>
                <a:latin typeface="+mn-ea"/>
              </a:rPr>
              <a:t>）</a:t>
            </a:r>
            <a:r>
              <a:rPr lang="en-US" altLang="ja-JP" sz="1800" dirty="0">
                <a:solidFill>
                  <a:srgbClr val="002060"/>
                </a:solidFill>
                <a:latin typeface="+mn-ea"/>
              </a:rPr>
              <a:t>*</a:t>
            </a:r>
            <a:r>
              <a:rPr lang="ja-JP" altLang="en-US" sz="1800" dirty="0">
                <a:solidFill>
                  <a:srgbClr val="002060"/>
                </a:solidFill>
                <a:latin typeface="+mn-ea"/>
              </a:rPr>
              <a:t>中国語、韓国語可</a:t>
            </a:r>
            <a:endParaRPr lang="en-US" altLang="ja-JP" sz="1800" dirty="0">
              <a:latin typeface="+mn-ea"/>
            </a:endParaRPr>
          </a:p>
          <a:p>
            <a:pPr marL="0" indent="0">
              <a:lnSpc>
                <a:spcPct val="100000"/>
              </a:lnSpc>
              <a:spcBef>
                <a:spcPts val="0"/>
              </a:spcBef>
              <a:buNone/>
            </a:pPr>
            <a:r>
              <a:rPr lang="ja-JP" altLang="en-US" sz="2200" dirty="0">
                <a:latin typeface="+mn-ea"/>
              </a:rPr>
              <a:t>　</a:t>
            </a:r>
            <a:r>
              <a:rPr lang="en-US" altLang="ja-JP" sz="2400" dirty="0">
                <a:latin typeface="+mn-ea"/>
              </a:rPr>
              <a:t>email</a:t>
            </a:r>
            <a:r>
              <a:rPr lang="ja-JP" altLang="en-US" sz="2400" dirty="0">
                <a:latin typeface="+mn-ea"/>
              </a:rPr>
              <a:t>：</a:t>
            </a:r>
            <a:r>
              <a:rPr lang="en-US" altLang="ja-JP" sz="2400" dirty="0">
                <a:latin typeface="+mn-ea"/>
                <a:hlinkClick r:id="rId3"/>
              </a:rPr>
              <a:t>yin.meilian@human.niigata-u.ac.jp</a:t>
            </a:r>
            <a:endParaRPr lang="en-US" altLang="ja-JP" sz="2400" dirty="0">
              <a:latin typeface="+mn-ea"/>
            </a:endParaRPr>
          </a:p>
          <a:p>
            <a:pPr marL="0" indent="0">
              <a:lnSpc>
                <a:spcPct val="100000"/>
              </a:lnSpc>
              <a:spcBef>
                <a:spcPts val="0"/>
              </a:spcBef>
              <a:buNone/>
            </a:pPr>
            <a:endParaRPr lang="en-US" altLang="ja-JP" sz="2100" dirty="0">
              <a:latin typeface="+mn-ea"/>
            </a:endParaRPr>
          </a:p>
          <a:p>
            <a:pPr marL="0" indent="0">
              <a:lnSpc>
                <a:spcPct val="100000"/>
              </a:lnSpc>
              <a:spcBef>
                <a:spcPts val="0"/>
              </a:spcBef>
              <a:buNone/>
            </a:pPr>
            <a:r>
              <a:rPr lang="ja-JP" altLang="en-US" sz="1800" dirty="0">
                <a:latin typeface="+mn-ea"/>
              </a:rPr>
              <a:t>＊</a:t>
            </a:r>
            <a:r>
              <a:rPr lang="en-US" altLang="ja-JP" sz="1800" dirty="0">
                <a:latin typeface="+mn-ea"/>
              </a:rPr>
              <a:t>DDP</a:t>
            </a:r>
            <a:r>
              <a:rPr lang="ja-JP" altLang="en-US" sz="1800" dirty="0">
                <a:latin typeface="+mn-ea"/>
              </a:rPr>
              <a:t>の履修の詳細、募集要項等については、上記お問い合わせ先か、東国大学校の</a:t>
            </a:r>
            <a:r>
              <a:rPr lang="en-US" altLang="ja-JP" sz="1800" dirty="0">
                <a:latin typeface="+mn-ea"/>
              </a:rPr>
              <a:t>DDP</a:t>
            </a:r>
            <a:r>
              <a:rPr lang="ja-JP" altLang="en-US" sz="1800" dirty="0">
                <a:latin typeface="+mn-ea"/>
              </a:rPr>
              <a:t>担当の先生におききください。</a:t>
            </a:r>
            <a:endParaRPr lang="en-US" altLang="ja-JP" sz="1800" dirty="0">
              <a:latin typeface="+mn-ea"/>
            </a:endParaRPr>
          </a:p>
        </p:txBody>
      </p:sp>
      <p:sp>
        <p:nvSpPr>
          <p:cNvPr id="4" name="スライド番号プレースホルダー 3">
            <a:extLst>
              <a:ext uri="{FF2B5EF4-FFF2-40B4-BE49-F238E27FC236}">
                <a16:creationId xmlns:a16="http://schemas.microsoft.com/office/drawing/2014/main" id="{D78D33C1-C85E-4883-BBD7-A1B743180E1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752DE31-64EA-4D51-89FE-06EF74E1FACA}" type="slidenum">
              <a:rPr kumimoji="1" lang="ja-JP" altLang="en-US" sz="14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1" lang="ja-JP" altLang="en-US" sz="1400" b="0" i="0" u="none" strike="noStrike" kern="1200" cap="none" spc="0" normalizeH="0" baseline="0" noProof="0" dirty="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pic>
        <p:nvPicPr>
          <p:cNvPr id="5" name="図 4"/>
          <p:cNvPicPr>
            <a:picLocks noChangeAspect="1"/>
          </p:cNvPicPr>
          <p:nvPr/>
        </p:nvPicPr>
        <p:blipFill>
          <a:blip r:embed="rId4">
            <a:extLst>
              <a:ext uri="{28A0092B-C50C-407E-A947-70E740481C1C}">
                <a14:useLocalDpi xmlns:a14="http://schemas.microsoft.com/office/drawing/2010/main" val="0"/>
              </a:ext>
            </a:extLst>
          </a:blip>
          <a:srcRect/>
          <a:stretch/>
        </p:blipFill>
        <p:spPr>
          <a:xfrm>
            <a:off x="808690" y="3743325"/>
            <a:ext cx="1953903" cy="2749548"/>
          </a:xfrm>
          <a:prstGeom prst="rect">
            <a:avLst/>
          </a:prstGeom>
          <a:ln>
            <a:solidFill>
              <a:schemeClr val="bg1">
                <a:lumMod val="85000"/>
              </a:schemeClr>
            </a:solidFill>
          </a:ln>
        </p:spPr>
      </p:pic>
      <p:sp>
        <p:nvSpPr>
          <p:cNvPr id="6" name="テキスト ボックス 5"/>
          <p:cNvSpPr txBox="1"/>
          <p:nvPr/>
        </p:nvSpPr>
        <p:spPr>
          <a:xfrm>
            <a:off x="2957217" y="3927499"/>
            <a:ext cx="7591424"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新潟大学</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hlinkClick r:id="rId5"/>
              </a:rPr>
              <a:t>https://www.niigata-u.ac.jp/</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新潟大学経済科学部学部</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hlinkClick r:id="rId6"/>
              </a:rPr>
              <a:t>https://www.econ.niigata-u.ac.jp/</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新潟大学経済科学部学部案内</a:t>
            </a:r>
            <a:r>
              <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2022</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hlinkClick r:id="rId7"/>
              </a:rPr>
              <a:t>https://www.econ.niigata-u.ac.jp/topics/files/elfinder/keizai2022.pdf</a:t>
            </a: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A1EE8E74-C05C-4FC4-B1B5-ED2AD797C21E}"/>
              </a:ext>
            </a:extLst>
          </p:cNvPr>
          <p:cNvSpPr txBox="1"/>
          <p:nvPr/>
        </p:nvSpPr>
        <p:spPr>
          <a:xfrm>
            <a:off x="10399935" y="191804"/>
            <a:ext cx="1570384" cy="261610"/>
          </a:xfrm>
          <a:prstGeom prst="rect">
            <a:avLst/>
          </a:prstGeom>
          <a:solidFill>
            <a:srgbClr val="00206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新潟大学</a:t>
            </a:r>
            <a:r>
              <a:rPr kumimoji="1" lang="en-US" altLang="ja-JP" sz="1100" b="1"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DDP</a:t>
            </a:r>
            <a:r>
              <a:rPr kumimoji="1" lang="ja-JP" altLang="en-US" sz="1100" b="1"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説明資料</a:t>
            </a:r>
          </a:p>
        </p:txBody>
      </p:sp>
      <p:pic>
        <p:nvPicPr>
          <p:cNvPr id="8" name="図 7">
            <a:extLst>
              <a:ext uri="{FF2B5EF4-FFF2-40B4-BE49-F238E27FC236}">
                <a16:creationId xmlns:a16="http://schemas.microsoft.com/office/drawing/2014/main" id="{2ACD654F-089E-4CE5-942A-B7D17A7C50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85100" y="3360460"/>
            <a:ext cx="3702050" cy="2141085"/>
          </a:xfrm>
          <a:prstGeom prst="rect">
            <a:avLst/>
          </a:prstGeom>
        </p:spPr>
      </p:pic>
    </p:spTree>
    <p:extLst>
      <p:ext uri="{BB962C8B-B14F-4D97-AF65-F5344CB8AC3E}">
        <p14:creationId xmlns:p14="http://schemas.microsoft.com/office/powerpoint/2010/main" val="41614840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3|3.9"/>
</p:tagLst>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テーマ">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2611</TotalTime>
  <Words>2806</Words>
  <Application>Microsoft Office PowerPoint</Application>
  <PresentationFormat>ワイド画面</PresentationFormat>
  <Paragraphs>278</Paragraphs>
  <Slides>17</Slides>
  <Notes>1</Notes>
  <HiddenSlides>0</HiddenSlides>
  <MMClips>0</MMClips>
  <ScaleCrop>false</ScaleCrop>
  <HeadingPairs>
    <vt:vector size="8" baseType="variant">
      <vt:variant>
        <vt:lpstr>使用されているフォント</vt:lpstr>
      </vt:variant>
      <vt:variant>
        <vt:i4>10</vt:i4>
      </vt:variant>
      <vt:variant>
        <vt:lpstr>テーマ</vt:lpstr>
      </vt:variant>
      <vt:variant>
        <vt:i4>2</vt:i4>
      </vt:variant>
      <vt:variant>
        <vt:lpstr>埋め込まれた OLE サーバー</vt:lpstr>
      </vt:variant>
      <vt:variant>
        <vt:i4>1</vt:i4>
      </vt:variant>
      <vt:variant>
        <vt:lpstr>スライド タイトル</vt:lpstr>
      </vt:variant>
      <vt:variant>
        <vt:i4>17</vt:i4>
      </vt:variant>
    </vt:vector>
  </HeadingPairs>
  <TitlesOfParts>
    <vt:vector size="30" baseType="lpstr">
      <vt:lpstr>맑은 고딕</vt:lpstr>
      <vt:lpstr>Yu Gothic UI Light</vt:lpstr>
      <vt:lpstr>游ゴシック</vt:lpstr>
      <vt:lpstr>游ゴシック Light</vt:lpstr>
      <vt:lpstr>Yu Gothic Medium</vt:lpstr>
      <vt:lpstr>Yu Gothic Medium</vt:lpstr>
      <vt:lpstr>Arial</vt:lpstr>
      <vt:lpstr>Calibri</vt:lpstr>
      <vt:lpstr>Calibri Light</vt:lpstr>
      <vt:lpstr>Wingdings</vt:lpstr>
      <vt:lpstr>Office テーマ</vt:lpstr>
      <vt:lpstr>5_Office テーマ</vt:lpstr>
      <vt:lpstr>Worksheet</vt:lpstr>
      <vt:lpstr>PowerPoint プレゼンテーション</vt:lpstr>
      <vt:lpstr>新潟大学の新学部「経済科学部」 新プログラム「学際日本学」</vt:lpstr>
      <vt:lpstr>留学生ダブルディグリー・プログラム（DDP）の新設</vt:lpstr>
      <vt:lpstr>ダブルディグリー・プログラム（DDP） 海外協定大学から新潟大学への留学生の場合</vt:lpstr>
      <vt:lpstr>単位互換の相互性</vt:lpstr>
      <vt:lpstr>DDPの学修スケジュール</vt:lpstr>
      <vt:lpstr>DDPカリキュラムの概要(1) ～日本語教育～</vt:lpstr>
      <vt:lpstr>カリキュラムの概要(2) ～専門科目～</vt:lpstr>
      <vt:lpstr>カリキュラムの概要(3) ～課題発見と課題探究のための「共修」～</vt:lpstr>
      <vt:lpstr>カリキュラムの概要(4) ～卒業論文～</vt:lpstr>
      <vt:lpstr>PowerPoint プレゼンテーション</vt:lpstr>
      <vt:lpstr>担当教員の紹介(1) ～経済学・経済思想史・世界システム論分野～</vt:lpstr>
      <vt:lpstr>担当教員の紹介(2) ～政治学分野～</vt:lpstr>
      <vt:lpstr>担当教員の紹介(3) ～アニメーション研究分野～</vt:lpstr>
      <vt:lpstr>担当教員の紹介(4) ～比較文化論分野～</vt:lpstr>
      <vt:lpstr>共同研究プロジェクト紹介：アニメ・アーカイブ研究</vt:lpstr>
      <vt:lpstr>問い合わせ先、リンク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新潟大学人法経三学部の改組</dc:title>
  <dc:creator>番場 俊</dc:creator>
  <cp:lastModifiedBy>番場 俊</cp:lastModifiedBy>
  <cp:revision>191</cp:revision>
  <cp:lastPrinted>2019-09-11T05:12:13Z</cp:lastPrinted>
  <dcterms:created xsi:type="dcterms:W3CDTF">2018-09-16T23:35:14Z</dcterms:created>
  <dcterms:modified xsi:type="dcterms:W3CDTF">2021-12-06T16:06:30Z</dcterms:modified>
</cp:coreProperties>
</file>